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879849"/>
          </a:xfrm>
        </p:spPr>
        <p:txBody>
          <a:bodyPr/>
          <a:lstStyle/>
          <a:p>
            <a:r>
              <a:rPr kumimoji="1"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Populism “Made in Japan”: </a:t>
            </a:r>
            <a:br>
              <a:rPr kumimoji="1"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species?</a:t>
            </a:r>
            <a:endParaRPr kumimoji="1"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YOSHIDA, </a:t>
            </a:r>
            <a:r>
              <a:rPr kumimoji="1" lang="fr-F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Toru</a:t>
            </a:r>
            <a:endParaRPr kumimoji="1" lang="fr-F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Hokkaido </a:t>
            </a:r>
            <a:r>
              <a:rPr kumimoji="1"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University, Japan</a:t>
            </a:r>
          </a:p>
          <a:p>
            <a:r>
              <a:rPr kumimoji="1"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yoshida.toru@gmail.com</a:t>
            </a:r>
            <a:endParaRPr kumimoji="1"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9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600200"/>
          </a:xfrm>
        </p:spPr>
        <p:txBody>
          <a:bodyPr/>
          <a:lstStyle/>
          <a:p>
            <a:r>
              <a:rPr kumimoji="1" lang="en-US" sz="4800" dirty="0" smtClean="0"/>
              <a:t>Is populism absent in Japan?</a:t>
            </a:r>
            <a:endParaRPr kumimoji="1" 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060848"/>
            <a:ext cx="8435280" cy="4248472"/>
          </a:xfrm>
        </p:spPr>
        <p:txBody>
          <a:bodyPr>
            <a:normAutofit/>
          </a:bodyPr>
          <a:lstStyle/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PM Junichiro Koizumi (2001-2006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as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Populist politician (soundbite, theatrical,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antagonistic) </a:t>
            </a:r>
            <a:endParaRPr kumimoji="1" lang="en-US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“In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established democracies throughout the world, politicians are rising to power by tapping into the people’s disenchantment with the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elite. Not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Japan.” (Funabashi 2017)</a:t>
            </a:r>
          </a:p>
          <a:p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“Anger towards political elites is pervasive. Yet a few rage-free zones remain, of which Japan is the most conspicuous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.”(</a:t>
            </a:r>
            <a:r>
              <a:rPr kumimoji="1" lang="en-US" dirty="0" err="1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Plender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2017)</a:t>
            </a:r>
          </a:p>
          <a:p>
            <a:endParaRPr kumimoji="1" lang="en-US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…But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populists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 exist in Local politics.</a:t>
            </a:r>
            <a:endParaRPr kumimoji="1" lang="en-US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3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07504"/>
          </a:xfrm>
        </p:spPr>
        <p:txBody>
          <a:bodyPr/>
          <a:lstStyle/>
          <a:p>
            <a:r>
              <a:rPr kumimoji="1" lang="en-US" dirty="0" smtClean="0"/>
              <a:t>(Local) Populist politician</a:t>
            </a:r>
            <a:endParaRPr kumimoji="1"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844824"/>
            <a:ext cx="8507288" cy="4925144"/>
          </a:xfrm>
        </p:spPr>
        <p:txBody>
          <a:bodyPr>
            <a:normAutofit fontScale="92500"/>
          </a:bodyPr>
          <a:lstStyle/>
          <a:p>
            <a:endParaRPr kumimoji="1"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kumimoji="1" lang="en-US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1" lang="en-US" sz="2200" dirty="0" err="1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Matsutani</a:t>
            </a: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2017)</a:t>
            </a:r>
          </a:p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Populism defined as : 1) the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good people and evil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elites,  </a:t>
            </a:r>
          </a:p>
          <a:p>
            <a:pPr marL="0" indent="0">
              <a:buNone/>
            </a:pP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2) praising the people,  3) theatrical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way of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communicating</a:t>
            </a:r>
          </a:p>
          <a:p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Literature on Populism (</a:t>
            </a:r>
            <a:r>
              <a:rPr lang="en-US" altLang="ja-JP" dirty="0" err="1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Gidron</a:t>
            </a:r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altLang="ja-JP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Bonikowsk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2013</a:t>
            </a:r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): 1) thin ideology revering “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”, 2) distinct 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style in </a:t>
            </a:r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politics, 3) 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political </a:t>
            </a:r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strategy </a:t>
            </a:r>
          </a:p>
          <a:p>
            <a:endParaRPr lang="en-US" altLang="ja-JP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…as far as these local populists concerns, they are mainly a political strategy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institutional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reasons.</a:t>
            </a:r>
            <a:endParaRPr kumimoji="1" lang="en-US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95069"/>
              </p:ext>
            </p:extLst>
          </p:nvPr>
        </p:nvGraphicFramePr>
        <p:xfrm>
          <a:off x="899592" y="1628800"/>
          <a:ext cx="77768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952"/>
                <a:gridCol w="50049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Junichiro</a:t>
                      </a:r>
                      <a:r>
                        <a:rPr lang="ja-JP" alt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KOIZUMI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</a:t>
                      </a:r>
                      <a:r>
                        <a:rPr lang="ja-JP" alt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2001-2006</a:t>
                      </a:r>
                      <a:r>
                        <a:rPr lang="ja-JP" altLang="en-US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Yasuo</a:t>
                      </a:r>
                      <a:r>
                        <a:rPr lang="en-US" altLang="ja-JP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TANAKA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Governor of Nagano (2000-2006)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Toru HAHISMOTO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Governor and</a:t>
                      </a:r>
                      <a:r>
                        <a:rPr lang="en-US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Mayor </a:t>
                      </a:r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Osaka (2008-2011) 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Takashi KAWAMURA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Mayor of Nagoya (2009-) 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Yuriko KOIKE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Governor of Tokyo (2016-)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81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07504"/>
          </a:xfrm>
        </p:spPr>
        <p:txBody>
          <a:bodyPr/>
          <a:lstStyle/>
          <a:p>
            <a:r>
              <a:rPr kumimoji="1" lang="en-US" dirty="0" smtClean="0"/>
              <a:t>“Neo Liberal” populism</a:t>
            </a:r>
            <a:endParaRPr kumimoji="1"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844824"/>
            <a:ext cx="8856984" cy="4641379"/>
          </a:xfrm>
        </p:spPr>
        <p:txBody>
          <a:bodyPr>
            <a:norm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Characteristic of recent right-wing populism: C</a:t>
            </a: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ulturally </a:t>
            </a:r>
            <a:r>
              <a:rPr kumimoji="1"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authoritarian (politically right) &amp;</a:t>
            </a: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kumimoji="1"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economically interventionist (politically left</a:t>
            </a: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  <a:p>
            <a:endParaRPr kumimoji="1" lang="en-US" sz="2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Japanese Populists are “Neo Liberal” type: praising administrative</a:t>
            </a:r>
          </a:p>
          <a:p>
            <a:pPr marL="0" indent="0">
              <a:buNone/>
            </a:pPr>
            <a:r>
              <a:rPr kumimoji="1"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reforms, pro-market policies and attacking intermediate </a:t>
            </a:r>
          </a:p>
          <a:p>
            <a:pPr marL="0" indent="0">
              <a:buNone/>
            </a:pPr>
            <a:r>
              <a:rPr kumimoji="1"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organizations.</a:t>
            </a:r>
          </a:p>
          <a:p>
            <a:pPr marL="0" indent="0">
              <a:buNone/>
            </a:pPr>
            <a:endParaRPr kumimoji="1" lang="en-US" sz="2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….Why </a:t>
            </a:r>
            <a:r>
              <a:rPr kumimoji="1"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Japanese populists are: </a:t>
            </a: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1) </a:t>
            </a:r>
            <a:r>
              <a:rPr kumimoji="1"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local/regional </a:t>
            </a: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figures</a:t>
            </a:r>
            <a:r>
              <a:rPr kumimoji="1"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kumimoji="1"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2) politically reform-oriented and </a:t>
            </a:r>
            <a:r>
              <a:rPr kumimoji="1"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pro-business?</a:t>
            </a:r>
            <a:endParaRPr kumimoji="1" lang="en-US" sz="2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748464" cy="1195536"/>
          </a:xfrm>
        </p:spPr>
        <p:txBody>
          <a:bodyPr/>
          <a:lstStyle/>
          <a:p>
            <a:r>
              <a:rPr kumimoji="1" lang="en-US" sz="4400" dirty="0" smtClean="0"/>
              <a:t>Neo-institutional interpretation(1)</a:t>
            </a:r>
            <a:endParaRPr kumimoji="1" 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Japanese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Local politics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is structured under 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the dual representation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system ( “</a:t>
            </a:r>
            <a:r>
              <a:rPr kumimoji="1"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nigen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kumimoji="1"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daihyo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kumimoji="1"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sei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”): competencies shared by the executives and assembly</a:t>
            </a:r>
          </a:p>
          <a:p>
            <a:pPr marL="0" indent="0">
              <a:buNone/>
            </a:pP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463084"/>
              </p:ext>
            </p:extLst>
          </p:nvPr>
        </p:nvGraphicFramePr>
        <p:xfrm>
          <a:off x="755576" y="3356992"/>
          <a:ext cx="792088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executive authorities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assembly authorities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-submit the budget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-proposing bylaws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-asking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reconsideration of the assembly’s resolution concerning a budgetary matter -if not resigning, he/she can  dissolve the assembly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-To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issue resolutions to establish or amend bylaws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-make budgetary decisions 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-approve statements of accounts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-endorse expenditures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-submit a motion of no confidence in their executive (majority of at least three-quarters of the vote)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340768"/>
          </a:xfrm>
        </p:spPr>
        <p:txBody>
          <a:bodyPr/>
          <a:lstStyle/>
          <a:p>
            <a:r>
              <a:rPr kumimoji="1" lang="en-US" sz="4400" dirty="0" smtClean="0"/>
              <a:t>Neo-institutional interpretation(2)</a:t>
            </a:r>
            <a:endParaRPr kumimoji="1" 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824536"/>
          </a:xfrm>
        </p:spPr>
        <p:txBody>
          <a:bodyPr>
            <a:normAutofit lnSpcReduction="10000"/>
          </a:bodyPr>
          <a:lstStyle/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Executive and councilors are elected by two different electoral system:  single seat district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 single non-transferable vote (SNTV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Rational strategy for local executive (big cities/ prefecture):</a:t>
            </a:r>
          </a:p>
          <a:p>
            <a:pPr marL="0" indent="0">
              <a:buNone/>
            </a:pP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claiming for administrative reforms, budget cutting, transparency   </a:t>
            </a:r>
          </a:p>
          <a:p>
            <a:pPr marL="0" indent="0">
              <a:buNone/>
            </a:pP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as electorates are “independent voters” in these regions.</a:t>
            </a:r>
          </a:p>
          <a:p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Rational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strategy for local executive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: standing as an agent of vested / occupational interests.</a:t>
            </a:r>
          </a:p>
          <a:p>
            <a:pPr marL="0" indent="0">
              <a:buNone/>
            </a:pP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…established left-right cleavage tends to increase budgets .</a:t>
            </a:r>
          </a:p>
          <a:p>
            <a:pPr marL="0" indent="0">
              <a:buNone/>
            </a:pP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…metropolitan electorates favor neo-liberal agendas. </a:t>
            </a:r>
          </a:p>
          <a:p>
            <a:pPr marL="0" indent="0">
              <a:buNone/>
            </a:pPr>
            <a:endParaRPr kumimoji="1" lang="en-US" dirty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=&gt; political strategy for the executive is to perform “neo-liberal  </a:t>
            </a:r>
          </a:p>
          <a:p>
            <a:pPr marL="0" indent="0">
              <a:buNone/>
            </a:pP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populism” </a:t>
            </a:r>
            <a:r>
              <a:rPr kumimoji="1" lang="en-US" dirty="0" err="1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ie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. Criticizing established elites and particular interests. </a:t>
            </a:r>
            <a:endParaRPr kumimoji="1"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0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/>
          <a:lstStyle/>
          <a:p>
            <a:r>
              <a:rPr kumimoji="1" lang="en-US" dirty="0" smtClean="0"/>
              <a:t>Conclusion</a:t>
            </a:r>
            <a:endParaRPr kumimoji="1"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Populism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exists firmly in Japanese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local politics.</a:t>
            </a:r>
          </a:p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Many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of them arises for purely institutional reasons, as actors adapt in attempting to maximize their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votes.</a:t>
            </a:r>
          </a:p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dual representation system is the major source of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populism; local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executives and assembly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members elected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under two different systems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. The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former seek to represent general interests, the latter focus on defending sectorial interests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executives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may adopt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neoliberal populist strategies appealing notably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to the </a:t>
            </a:r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big cities electorates.</a:t>
            </a:r>
          </a:p>
          <a:p>
            <a:r>
              <a:rPr kumimoji="1"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We </a:t>
            </a:r>
            <a:r>
              <a:rPr kumimoji="1" lang="en-US" dirty="0">
                <a:solidFill>
                  <a:schemeClr val="tx1"/>
                </a:solidFill>
                <a:latin typeface="Calibri" panose="020F0502020204030204" pitchFamily="34" charset="0"/>
              </a:rPr>
              <a:t>could classify Japanese local populism as a variant of political strategy, and not an ideology or organizational structure as certain literature claims.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9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119</TotalTime>
  <Words>641</Words>
  <Application>Microsoft Office PowerPoint</Application>
  <PresentationFormat>画面に合わせる (4:3)</PresentationFormat>
  <Paragraphs>90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HGS明朝E</vt:lpstr>
      <vt:lpstr>HGｺﾞｼｯｸM</vt:lpstr>
      <vt:lpstr>Arial</vt:lpstr>
      <vt:lpstr>Calibri</vt:lpstr>
      <vt:lpstr>Century Gothic</vt:lpstr>
      <vt:lpstr>Courier New</vt:lpstr>
      <vt:lpstr>Palatino Linotype</vt:lpstr>
      <vt:lpstr>Times New Roman</vt:lpstr>
      <vt:lpstr>Wingdings</vt:lpstr>
      <vt:lpstr>エグゼクティブ</vt:lpstr>
      <vt:lpstr>Populism “Made in Japan”:  a new species?</vt:lpstr>
      <vt:lpstr>Is populism absent in Japan?</vt:lpstr>
      <vt:lpstr>(Local) Populist politician</vt:lpstr>
      <vt:lpstr>“Neo Liberal” populism</vt:lpstr>
      <vt:lpstr>Neo-institutional interpretation(1)</vt:lpstr>
      <vt:lpstr>Neo-institutional interpretation(2)</vt:lpstr>
      <vt:lpstr>Conclusion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Populism Made in Japan:  a new species?</dc:title>
  <dc:creator>YOSHIDA</dc:creator>
  <cp:lastModifiedBy>YOSHIDA Toru</cp:lastModifiedBy>
  <cp:revision>12</cp:revision>
  <dcterms:created xsi:type="dcterms:W3CDTF">2018-06-12T04:55:55Z</dcterms:created>
  <dcterms:modified xsi:type="dcterms:W3CDTF">2018-06-13T06:33:06Z</dcterms:modified>
</cp:coreProperties>
</file>