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3" r:id="rId7"/>
    <p:sldId id="261" r:id="rId8"/>
    <p:sldId id="264" r:id="rId9"/>
    <p:sldId id="265"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fr-FR"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fr-FR" smtClean="0"/>
              <a:t>マスター サブタイトルの書式設定</a:t>
            </a:r>
            <a:endParaRPr lang="en-US" dirty="0"/>
          </a:p>
        </p:txBody>
      </p:sp>
      <p:sp>
        <p:nvSpPr>
          <p:cNvPr id="4" name="Date Placeholder 3"/>
          <p:cNvSpPr>
            <a:spLocks noGrp="1"/>
          </p:cNvSpPr>
          <p:nvPr>
            <p:ph type="dt" sz="half" idx="10"/>
          </p:nvPr>
        </p:nvSpPr>
        <p:spPr/>
        <p:txBody>
          <a:bodyPr/>
          <a:lstStyle/>
          <a:p>
            <a:fld id="{77A07511-3283-4301-8465-FA80AA31D74F}"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45C23-D992-4AA8-AE4E-44B125B88F39}" type="slidenum">
              <a:rPr lang="en-US" smtClean="0"/>
              <a:t>‹#›</a:t>
            </a:fld>
            <a:endParaRPr lang="en-US"/>
          </a:p>
        </p:txBody>
      </p:sp>
    </p:spTree>
    <p:extLst>
      <p:ext uri="{BB962C8B-B14F-4D97-AF65-F5344CB8AC3E}">
        <p14:creationId xmlns:p14="http://schemas.microsoft.com/office/powerpoint/2010/main" val="153884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fr-FR"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fr-FR" smtClean="0"/>
              <a:t>マスター テキストの書式設定</a:t>
            </a:r>
          </a:p>
          <a:p>
            <a:pPr lvl="1"/>
            <a:r>
              <a:rPr lang="ja-JP" altLang="fr-FR" smtClean="0"/>
              <a:t>第 </a:t>
            </a:r>
            <a:r>
              <a:rPr lang="fr-FR" altLang="ja-JP" smtClean="0"/>
              <a:t>2 </a:t>
            </a:r>
            <a:r>
              <a:rPr lang="ja-JP" altLang="fr-FR" smtClean="0"/>
              <a:t>レベル</a:t>
            </a:r>
          </a:p>
          <a:p>
            <a:pPr lvl="2"/>
            <a:r>
              <a:rPr lang="ja-JP" altLang="fr-FR" smtClean="0"/>
              <a:t>第 </a:t>
            </a:r>
            <a:r>
              <a:rPr lang="fr-FR" altLang="ja-JP" smtClean="0"/>
              <a:t>3 </a:t>
            </a:r>
            <a:r>
              <a:rPr lang="ja-JP" altLang="fr-FR" smtClean="0"/>
              <a:t>レベル</a:t>
            </a:r>
          </a:p>
          <a:p>
            <a:pPr lvl="3"/>
            <a:r>
              <a:rPr lang="ja-JP" altLang="fr-FR" smtClean="0"/>
              <a:t>第 </a:t>
            </a:r>
            <a:r>
              <a:rPr lang="fr-FR" altLang="ja-JP" smtClean="0"/>
              <a:t>4 </a:t>
            </a:r>
            <a:r>
              <a:rPr lang="ja-JP" altLang="fr-FR" smtClean="0"/>
              <a:t>レベル</a:t>
            </a:r>
          </a:p>
          <a:p>
            <a:pPr lvl="4"/>
            <a:r>
              <a:rPr lang="ja-JP" altLang="fr-FR" smtClean="0"/>
              <a:t>第 </a:t>
            </a:r>
            <a:r>
              <a:rPr lang="fr-FR" altLang="ja-JP" smtClean="0"/>
              <a:t>5 </a:t>
            </a:r>
            <a:r>
              <a:rPr lang="ja-JP" altLang="fr-FR" smtClean="0"/>
              <a:t>レベル</a:t>
            </a:r>
            <a:endParaRPr lang="en-US" dirty="0"/>
          </a:p>
        </p:txBody>
      </p:sp>
      <p:sp>
        <p:nvSpPr>
          <p:cNvPr id="4" name="Date Placeholder 3"/>
          <p:cNvSpPr>
            <a:spLocks noGrp="1"/>
          </p:cNvSpPr>
          <p:nvPr>
            <p:ph type="dt" sz="half" idx="10"/>
          </p:nvPr>
        </p:nvSpPr>
        <p:spPr/>
        <p:txBody>
          <a:bodyPr/>
          <a:lstStyle/>
          <a:p>
            <a:fld id="{77A07511-3283-4301-8465-FA80AA31D74F}"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45C23-D992-4AA8-AE4E-44B125B88F39}" type="slidenum">
              <a:rPr lang="en-US" smtClean="0"/>
              <a:t>‹#›</a:t>
            </a:fld>
            <a:endParaRPr lang="en-US"/>
          </a:p>
        </p:txBody>
      </p:sp>
    </p:spTree>
    <p:extLst>
      <p:ext uri="{BB962C8B-B14F-4D97-AF65-F5344CB8AC3E}">
        <p14:creationId xmlns:p14="http://schemas.microsoft.com/office/powerpoint/2010/main" val="1666192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fr-FR"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fr-FR" smtClean="0"/>
              <a:t>マスター テキストの書式設定</a:t>
            </a:r>
          </a:p>
          <a:p>
            <a:pPr lvl="1"/>
            <a:r>
              <a:rPr lang="ja-JP" altLang="fr-FR" smtClean="0"/>
              <a:t>第 </a:t>
            </a:r>
            <a:r>
              <a:rPr lang="fr-FR" altLang="ja-JP" smtClean="0"/>
              <a:t>2 </a:t>
            </a:r>
            <a:r>
              <a:rPr lang="ja-JP" altLang="fr-FR" smtClean="0"/>
              <a:t>レベル</a:t>
            </a:r>
          </a:p>
          <a:p>
            <a:pPr lvl="2"/>
            <a:r>
              <a:rPr lang="ja-JP" altLang="fr-FR" smtClean="0"/>
              <a:t>第 </a:t>
            </a:r>
            <a:r>
              <a:rPr lang="fr-FR" altLang="ja-JP" smtClean="0"/>
              <a:t>3 </a:t>
            </a:r>
            <a:r>
              <a:rPr lang="ja-JP" altLang="fr-FR" smtClean="0"/>
              <a:t>レベル</a:t>
            </a:r>
          </a:p>
          <a:p>
            <a:pPr lvl="3"/>
            <a:r>
              <a:rPr lang="ja-JP" altLang="fr-FR" smtClean="0"/>
              <a:t>第 </a:t>
            </a:r>
            <a:r>
              <a:rPr lang="fr-FR" altLang="ja-JP" smtClean="0"/>
              <a:t>4 </a:t>
            </a:r>
            <a:r>
              <a:rPr lang="ja-JP" altLang="fr-FR" smtClean="0"/>
              <a:t>レベル</a:t>
            </a:r>
          </a:p>
          <a:p>
            <a:pPr lvl="4"/>
            <a:r>
              <a:rPr lang="ja-JP" altLang="fr-FR" smtClean="0"/>
              <a:t>第 </a:t>
            </a:r>
            <a:r>
              <a:rPr lang="fr-FR" altLang="ja-JP" smtClean="0"/>
              <a:t>5 </a:t>
            </a:r>
            <a:r>
              <a:rPr lang="ja-JP" altLang="fr-FR" smtClean="0"/>
              <a:t>レベル</a:t>
            </a:r>
            <a:endParaRPr lang="en-US" dirty="0"/>
          </a:p>
        </p:txBody>
      </p:sp>
      <p:sp>
        <p:nvSpPr>
          <p:cNvPr id="4" name="Date Placeholder 3"/>
          <p:cNvSpPr>
            <a:spLocks noGrp="1"/>
          </p:cNvSpPr>
          <p:nvPr>
            <p:ph type="dt" sz="half" idx="10"/>
          </p:nvPr>
        </p:nvSpPr>
        <p:spPr/>
        <p:txBody>
          <a:bodyPr/>
          <a:lstStyle/>
          <a:p>
            <a:fld id="{77A07511-3283-4301-8465-FA80AA31D74F}"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45C23-D992-4AA8-AE4E-44B125B88F39}" type="slidenum">
              <a:rPr lang="en-US" smtClean="0"/>
              <a:t>‹#›</a:t>
            </a:fld>
            <a:endParaRPr lang="en-US"/>
          </a:p>
        </p:txBody>
      </p:sp>
    </p:spTree>
    <p:extLst>
      <p:ext uri="{BB962C8B-B14F-4D97-AF65-F5344CB8AC3E}">
        <p14:creationId xmlns:p14="http://schemas.microsoft.com/office/powerpoint/2010/main" val="278718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fr-FR"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fr-FR" smtClean="0"/>
              <a:t>マスター テキストの書式設定</a:t>
            </a:r>
          </a:p>
          <a:p>
            <a:pPr lvl="1"/>
            <a:r>
              <a:rPr lang="ja-JP" altLang="fr-FR" smtClean="0"/>
              <a:t>第 </a:t>
            </a:r>
            <a:r>
              <a:rPr lang="fr-FR" altLang="ja-JP" smtClean="0"/>
              <a:t>2 </a:t>
            </a:r>
            <a:r>
              <a:rPr lang="ja-JP" altLang="fr-FR" smtClean="0"/>
              <a:t>レベル</a:t>
            </a:r>
          </a:p>
          <a:p>
            <a:pPr lvl="2"/>
            <a:r>
              <a:rPr lang="ja-JP" altLang="fr-FR" smtClean="0"/>
              <a:t>第 </a:t>
            </a:r>
            <a:r>
              <a:rPr lang="fr-FR" altLang="ja-JP" smtClean="0"/>
              <a:t>3 </a:t>
            </a:r>
            <a:r>
              <a:rPr lang="ja-JP" altLang="fr-FR" smtClean="0"/>
              <a:t>レベル</a:t>
            </a:r>
          </a:p>
          <a:p>
            <a:pPr lvl="3"/>
            <a:r>
              <a:rPr lang="ja-JP" altLang="fr-FR" smtClean="0"/>
              <a:t>第 </a:t>
            </a:r>
            <a:r>
              <a:rPr lang="fr-FR" altLang="ja-JP" smtClean="0"/>
              <a:t>4 </a:t>
            </a:r>
            <a:r>
              <a:rPr lang="ja-JP" altLang="fr-FR" smtClean="0"/>
              <a:t>レベル</a:t>
            </a:r>
          </a:p>
          <a:p>
            <a:pPr lvl="4"/>
            <a:r>
              <a:rPr lang="ja-JP" altLang="fr-FR" smtClean="0"/>
              <a:t>第 </a:t>
            </a:r>
            <a:r>
              <a:rPr lang="fr-FR" altLang="ja-JP" smtClean="0"/>
              <a:t>5 </a:t>
            </a:r>
            <a:r>
              <a:rPr lang="ja-JP" altLang="fr-FR" smtClean="0"/>
              <a:t>レベル</a:t>
            </a:r>
            <a:endParaRPr lang="en-US" dirty="0"/>
          </a:p>
        </p:txBody>
      </p:sp>
      <p:sp>
        <p:nvSpPr>
          <p:cNvPr id="4" name="Date Placeholder 3"/>
          <p:cNvSpPr>
            <a:spLocks noGrp="1"/>
          </p:cNvSpPr>
          <p:nvPr>
            <p:ph type="dt" sz="half" idx="10"/>
          </p:nvPr>
        </p:nvSpPr>
        <p:spPr/>
        <p:txBody>
          <a:bodyPr/>
          <a:lstStyle/>
          <a:p>
            <a:fld id="{77A07511-3283-4301-8465-FA80AA31D74F}"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45C23-D992-4AA8-AE4E-44B125B88F39}" type="slidenum">
              <a:rPr lang="en-US" smtClean="0"/>
              <a:t>‹#›</a:t>
            </a:fld>
            <a:endParaRPr lang="en-US"/>
          </a:p>
        </p:txBody>
      </p:sp>
    </p:spTree>
    <p:extLst>
      <p:ext uri="{BB962C8B-B14F-4D97-AF65-F5344CB8AC3E}">
        <p14:creationId xmlns:p14="http://schemas.microsoft.com/office/powerpoint/2010/main" val="2326691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fr-FR"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fr-FR" smtClean="0"/>
              <a:t>マスター テキストの書式設定</a:t>
            </a:r>
          </a:p>
        </p:txBody>
      </p:sp>
      <p:sp>
        <p:nvSpPr>
          <p:cNvPr id="4" name="Date Placeholder 3"/>
          <p:cNvSpPr>
            <a:spLocks noGrp="1"/>
          </p:cNvSpPr>
          <p:nvPr>
            <p:ph type="dt" sz="half" idx="10"/>
          </p:nvPr>
        </p:nvSpPr>
        <p:spPr/>
        <p:txBody>
          <a:bodyPr/>
          <a:lstStyle/>
          <a:p>
            <a:fld id="{77A07511-3283-4301-8465-FA80AA31D74F}"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45C23-D992-4AA8-AE4E-44B125B88F39}" type="slidenum">
              <a:rPr lang="en-US" smtClean="0"/>
              <a:t>‹#›</a:t>
            </a:fld>
            <a:endParaRPr lang="en-US"/>
          </a:p>
        </p:txBody>
      </p:sp>
    </p:spTree>
    <p:extLst>
      <p:ext uri="{BB962C8B-B14F-4D97-AF65-F5344CB8AC3E}">
        <p14:creationId xmlns:p14="http://schemas.microsoft.com/office/powerpoint/2010/main" val="3549201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fr-FR"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fr-FR" smtClean="0"/>
              <a:t>マスター テキストの書式設定</a:t>
            </a:r>
          </a:p>
          <a:p>
            <a:pPr lvl="1"/>
            <a:r>
              <a:rPr lang="ja-JP" altLang="fr-FR" smtClean="0"/>
              <a:t>第 </a:t>
            </a:r>
            <a:r>
              <a:rPr lang="fr-FR" altLang="ja-JP" smtClean="0"/>
              <a:t>2 </a:t>
            </a:r>
            <a:r>
              <a:rPr lang="ja-JP" altLang="fr-FR" smtClean="0"/>
              <a:t>レベル</a:t>
            </a:r>
          </a:p>
          <a:p>
            <a:pPr lvl="2"/>
            <a:r>
              <a:rPr lang="ja-JP" altLang="fr-FR" smtClean="0"/>
              <a:t>第 </a:t>
            </a:r>
            <a:r>
              <a:rPr lang="fr-FR" altLang="ja-JP" smtClean="0"/>
              <a:t>3 </a:t>
            </a:r>
            <a:r>
              <a:rPr lang="ja-JP" altLang="fr-FR" smtClean="0"/>
              <a:t>レベル</a:t>
            </a:r>
          </a:p>
          <a:p>
            <a:pPr lvl="3"/>
            <a:r>
              <a:rPr lang="ja-JP" altLang="fr-FR" smtClean="0"/>
              <a:t>第 </a:t>
            </a:r>
            <a:r>
              <a:rPr lang="fr-FR" altLang="ja-JP" smtClean="0"/>
              <a:t>4 </a:t>
            </a:r>
            <a:r>
              <a:rPr lang="ja-JP" altLang="fr-FR" smtClean="0"/>
              <a:t>レベル</a:t>
            </a:r>
          </a:p>
          <a:p>
            <a:pPr lvl="4"/>
            <a:r>
              <a:rPr lang="ja-JP" altLang="fr-FR" smtClean="0"/>
              <a:t>第 </a:t>
            </a:r>
            <a:r>
              <a:rPr lang="fr-FR" altLang="ja-JP" smtClean="0"/>
              <a:t>5 </a:t>
            </a:r>
            <a:r>
              <a:rPr lang="ja-JP" altLang="fr-FR"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fr-FR" smtClean="0"/>
              <a:t>マスター テキストの書式設定</a:t>
            </a:r>
          </a:p>
          <a:p>
            <a:pPr lvl="1"/>
            <a:r>
              <a:rPr lang="ja-JP" altLang="fr-FR" smtClean="0"/>
              <a:t>第 </a:t>
            </a:r>
            <a:r>
              <a:rPr lang="fr-FR" altLang="ja-JP" smtClean="0"/>
              <a:t>2 </a:t>
            </a:r>
            <a:r>
              <a:rPr lang="ja-JP" altLang="fr-FR" smtClean="0"/>
              <a:t>レベル</a:t>
            </a:r>
          </a:p>
          <a:p>
            <a:pPr lvl="2"/>
            <a:r>
              <a:rPr lang="ja-JP" altLang="fr-FR" smtClean="0"/>
              <a:t>第 </a:t>
            </a:r>
            <a:r>
              <a:rPr lang="fr-FR" altLang="ja-JP" smtClean="0"/>
              <a:t>3 </a:t>
            </a:r>
            <a:r>
              <a:rPr lang="ja-JP" altLang="fr-FR" smtClean="0"/>
              <a:t>レベル</a:t>
            </a:r>
          </a:p>
          <a:p>
            <a:pPr lvl="3"/>
            <a:r>
              <a:rPr lang="ja-JP" altLang="fr-FR" smtClean="0"/>
              <a:t>第 </a:t>
            </a:r>
            <a:r>
              <a:rPr lang="fr-FR" altLang="ja-JP" smtClean="0"/>
              <a:t>4 </a:t>
            </a:r>
            <a:r>
              <a:rPr lang="ja-JP" altLang="fr-FR" smtClean="0"/>
              <a:t>レベル</a:t>
            </a:r>
          </a:p>
          <a:p>
            <a:pPr lvl="4"/>
            <a:r>
              <a:rPr lang="ja-JP" altLang="fr-FR" smtClean="0"/>
              <a:t>第 </a:t>
            </a:r>
            <a:r>
              <a:rPr lang="fr-FR" altLang="ja-JP" smtClean="0"/>
              <a:t>5 </a:t>
            </a:r>
            <a:r>
              <a:rPr lang="ja-JP" altLang="fr-FR" smtClean="0"/>
              <a:t>レベル</a:t>
            </a:r>
            <a:endParaRPr lang="en-US" dirty="0"/>
          </a:p>
        </p:txBody>
      </p:sp>
      <p:sp>
        <p:nvSpPr>
          <p:cNvPr id="5" name="Date Placeholder 4"/>
          <p:cNvSpPr>
            <a:spLocks noGrp="1"/>
          </p:cNvSpPr>
          <p:nvPr>
            <p:ph type="dt" sz="half" idx="10"/>
          </p:nvPr>
        </p:nvSpPr>
        <p:spPr/>
        <p:txBody>
          <a:bodyPr/>
          <a:lstStyle/>
          <a:p>
            <a:fld id="{77A07511-3283-4301-8465-FA80AA31D74F}"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45C23-D992-4AA8-AE4E-44B125B88F39}" type="slidenum">
              <a:rPr lang="en-US" smtClean="0"/>
              <a:t>‹#›</a:t>
            </a:fld>
            <a:endParaRPr lang="en-US"/>
          </a:p>
        </p:txBody>
      </p:sp>
    </p:spTree>
    <p:extLst>
      <p:ext uri="{BB962C8B-B14F-4D97-AF65-F5344CB8AC3E}">
        <p14:creationId xmlns:p14="http://schemas.microsoft.com/office/powerpoint/2010/main" val="2685851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fr-FR"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fr-FR"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fr-FR" smtClean="0"/>
              <a:t>マスター テキストの書式設定</a:t>
            </a:r>
          </a:p>
          <a:p>
            <a:pPr lvl="1"/>
            <a:r>
              <a:rPr lang="ja-JP" altLang="fr-FR" smtClean="0"/>
              <a:t>第 </a:t>
            </a:r>
            <a:r>
              <a:rPr lang="fr-FR" altLang="ja-JP" smtClean="0"/>
              <a:t>2 </a:t>
            </a:r>
            <a:r>
              <a:rPr lang="ja-JP" altLang="fr-FR" smtClean="0"/>
              <a:t>レベル</a:t>
            </a:r>
          </a:p>
          <a:p>
            <a:pPr lvl="2"/>
            <a:r>
              <a:rPr lang="ja-JP" altLang="fr-FR" smtClean="0"/>
              <a:t>第 </a:t>
            </a:r>
            <a:r>
              <a:rPr lang="fr-FR" altLang="ja-JP" smtClean="0"/>
              <a:t>3 </a:t>
            </a:r>
            <a:r>
              <a:rPr lang="ja-JP" altLang="fr-FR" smtClean="0"/>
              <a:t>レベル</a:t>
            </a:r>
          </a:p>
          <a:p>
            <a:pPr lvl="3"/>
            <a:r>
              <a:rPr lang="ja-JP" altLang="fr-FR" smtClean="0"/>
              <a:t>第 </a:t>
            </a:r>
            <a:r>
              <a:rPr lang="fr-FR" altLang="ja-JP" smtClean="0"/>
              <a:t>4 </a:t>
            </a:r>
            <a:r>
              <a:rPr lang="ja-JP" altLang="fr-FR" smtClean="0"/>
              <a:t>レベル</a:t>
            </a:r>
          </a:p>
          <a:p>
            <a:pPr lvl="4"/>
            <a:r>
              <a:rPr lang="ja-JP" altLang="fr-FR" smtClean="0"/>
              <a:t>第 </a:t>
            </a:r>
            <a:r>
              <a:rPr lang="fr-FR" altLang="ja-JP" smtClean="0"/>
              <a:t>5 </a:t>
            </a:r>
            <a:r>
              <a:rPr lang="ja-JP" altLang="fr-FR"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fr-FR"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fr-FR" smtClean="0"/>
              <a:t>マスター テキストの書式設定</a:t>
            </a:r>
          </a:p>
          <a:p>
            <a:pPr lvl="1"/>
            <a:r>
              <a:rPr lang="ja-JP" altLang="fr-FR" smtClean="0"/>
              <a:t>第 </a:t>
            </a:r>
            <a:r>
              <a:rPr lang="fr-FR" altLang="ja-JP" smtClean="0"/>
              <a:t>2 </a:t>
            </a:r>
            <a:r>
              <a:rPr lang="ja-JP" altLang="fr-FR" smtClean="0"/>
              <a:t>レベル</a:t>
            </a:r>
          </a:p>
          <a:p>
            <a:pPr lvl="2"/>
            <a:r>
              <a:rPr lang="ja-JP" altLang="fr-FR" smtClean="0"/>
              <a:t>第 </a:t>
            </a:r>
            <a:r>
              <a:rPr lang="fr-FR" altLang="ja-JP" smtClean="0"/>
              <a:t>3 </a:t>
            </a:r>
            <a:r>
              <a:rPr lang="ja-JP" altLang="fr-FR" smtClean="0"/>
              <a:t>レベル</a:t>
            </a:r>
          </a:p>
          <a:p>
            <a:pPr lvl="3"/>
            <a:r>
              <a:rPr lang="ja-JP" altLang="fr-FR" smtClean="0"/>
              <a:t>第 </a:t>
            </a:r>
            <a:r>
              <a:rPr lang="fr-FR" altLang="ja-JP" smtClean="0"/>
              <a:t>4 </a:t>
            </a:r>
            <a:r>
              <a:rPr lang="ja-JP" altLang="fr-FR" smtClean="0"/>
              <a:t>レベル</a:t>
            </a:r>
          </a:p>
          <a:p>
            <a:pPr lvl="4"/>
            <a:r>
              <a:rPr lang="ja-JP" altLang="fr-FR" smtClean="0"/>
              <a:t>第 </a:t>
            </a:r>
            <a:r>
              <a:rPr lang="fr-FR" altLang="ja-JP" smtClean="0"/>
              <a:t>5 </a:t>
            </a:r>
            <a:r>
              <a:rPr lang="ja-JP" altLang="fr-FR" smtClean="0"/>
              <a:t>レベル</a:t>
            </a:r>
            <a:endParaRPr lang="en-US" dirty="0"/>
          </a:p>
        </p:txBody>
      </p:sp>
      <p:sp>
        <p:nvSpPr>
          <p:cNvPr id="7" name="Date Placeholder 6"/>
          <p:cNvSpPr>
            <a:spLocks noGrp="1"/>
          </p:cNvSpPr>
          <p:nvPr>
            <p:ph type="dt" sz="half" idx="10"/>
          </p:nvPr>
        </p:nvSpPr>
        <p:spPr/>
        <p:txBody>
          <a:bodyPr/>
          <a:lstStyle/>
          <a:p>
            <a:fld id="{77A07511-3283-4301-8465-FA80AA31D74F}" type="datetimeFigureOut">
              <a:rPr lang="en-US" smtClean="0"/>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145C23-D992-4AA8-AE4E-44B125B88F39}" type="slidenum">
              <a:rPr lang="en-US" smtClean="0"/>
              <a:t>‹#›</a:t>
            </a:fld>
            <a:endParaRPr lang="en-US"/>
          </a:p>
        </p:txBody>
      </p:sp>
    </p:spTree>
    <p:extLst>
      <p:ext uri="{BB962C8B-B14F-4D97-AF65-F5344CB8AC3E}">
        <p14:creationId xmlns:p14="http://schemas.microsoft.com/office/powerpoint/2010/main" val="38360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fr-FR" smtClean="0"/>
              <a:t>マスター タイトルの書式設定</a:t>
            </a:r>
            <a:endParaRPr lang="en-US" dirty="0"/>
          </a:p>
        </p:txBody>
      </p:sp>
      <p:sp>
        <p:nvSpPr>
          <p:cNvPr id="3" name="Date Placeholder 2"/>
          <p:cNvSpPr>
            <a:spLocks noGrp="1"/>
          </p:cNvSpPr>
          <p:nvPr>
            <p:ph type="dt" sz="half" idx="10"/>
          </p:nvPr>
        </p:nvSpPr>
        <p:spPr/>
        <p:txBody>
          <a:bodyPr/>
          <a:lstStyle/>
          <a:p>
            <a:fld id="{77A07511-3283-4301-8465-FA80AA31D74F}"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145C23-D992-4AA8-AE4E-44B125B88F39}" type="slidenum">
              <a:rPr lang="en-US" smtClean="0"/>
              <a:t>‹#›</a:t>
            </a:fld>
            <a:endParaRPr lang="en-US"/>
          </a:p>
        </p:txBody>
      </p:sp>
    </p:spTree>
    <p:extLst>
      <p:ext uri="{BB962C8B-B14F-4D97-AF65-F5344CB8AC3E}">
        <p14:creationId xmlns:p14="http://schemas.microsoft.com/office/powerpoint/2010/main" val="1858329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07511-3283-4301-8465-FA80AA31D74F}"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145C23-D992-4AA8-AE4E-44B125B88F39}" type="slidenum">
              <a:rPr lang="en-US" smtClean="0"/>
              <a:t>‹#›</a:t>
            </a:fld>
            <a:endParaRPr lang="en-US"/>
          </a:p>
        </p:txBody>
      </p:sp>
    </p:spTree>
    <p:extLst>
      <p:ext uri="{BB962C8B-B14F-4D97-AF65-F5344CB8AC3E}">
        <p14:creationId xmlns:p14="http://schemas.microsoft.com/office/powerpoint/2010/main" val="3064571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fr-FR"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fr-FR" smtClean="0"/>
              <a:t>マスター テキストの書式設定</a:t>
            </a:r>
          </a:p>
          <a:p>
            <a:pPr lvl="1"/>
            <a:r>
              <a:rPr lang="ja-JP" altLang="fr-FR" smtClean="0"/>
              <a:t>第 </a:t>
            </a:r>
            <a:r>
              <a:rPr lang="fr-FR" altLang="ja-JP" smtClean="0"/>
              <a:t>2 </a:t>
            </a:r>
            <a:r>
              <a:rPr lang="ja-JP" altLang="fr-FR" smtClean="0"/>
              <a:t>レベル</a:t>
            </a:r>
          </a:p>
          <a:p>
            <a:pPr lvl="2"/>
            <a:r>
              <a:rPr lang="ja-JP" altLang="fr-FR" smtClean="0"/>
              <a:t>第 </a:t>
            </a:r>
            <a:r>
              <a:rPr lang="fr-FR" altLang="ja-JP" smtClean="0"/>
              <a:t>3 </a:t>
            </a:r>
            <a:r>
              <a:rPr lang="ja-JP" altLang="fr-FR" smtClean="0"/>
              <a:t>レベル</a:t>
            </a:r>
          </a:p>
          <a:p>
            <a:pPr lvl="3"/>
            <a:r>
              <a:rPr lang="ja-JP" altLang="fr-FR" smtClean="0"/>
              <a:t>第 </a:t>
            </a:r>
            <a:r>
              <a:rPr lang="fr-FR" altLang="ja-JP" smtClean="0"/>
              <a:t>4 </a:t>
            </a:r>
            <a:r>
              <a:rPr lang="ja-JP" altLang="fr-FR" smtClean="0"/>
              <a:t>レベル</a:t>
            </a:r>
          </a:p>
          <a:p>
            <a:pPr lvl="4"/>
            <a:r>
              <a:rPr lang="ja-JP" altLang="fr-FR" smtClean="0"/>
              <a:t>第 </a:t>
            </a:r>
            <a:r>
              <a:rPr lang="fr-FR" altLang="ja-JP" smtClean="0"/>
              <a:t>5 </a:t>
            </a:r>
            <a:r>
              <a:rPr lang="ja-JP" altLang="fr-FR"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fr-FR" smtClean="0"/>
              <a:t>マスター テキストの書式設定</a:t>
            </a:r>
          </a:p>
        </p:txBody>
      </p:sp>
      <p:sp>
        <p:nvSpPr>
          <p:cNvPr id="5" name="Date Placeholder 4"/>
          <p:cNvSpPr>
            <a:spLocks noGrp="1"/>
          </p:cNvSpPr>
          <p:nvPr>
            <p:ph type="dt" sz="half" idx="10"/>
          </p:nvPr>
        </p:nvSpPr>
        <p:spPr/>
        <p:txBody>
          <a:bodyPr/>
          <a:lstStyle/>
          <a:p>
            <a:fld id="{77A07511-3283-4301-8465-FA80AA31D74F}"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45C23-D992-4AA8-AE4E-44B125B88F39}" type="slidenum">
              <a:rPr lang="en-US" smtClean="0"/>
              <a:t>‹#›</a:t>
            </a:fld>
            <a:endParaRPr lang="en-US"/>
          </a:p>
        </p:txBody>
      </p:sp>
    </p:spTree>
    <p:extLst>
      <p:ext uri="{BB962C8B-B14F-4D97-AF65-F5344CB8AC3E}">
        <p14:creationId xmlns:p14="http://schemas.microsoft.com/office/powerpoint/2010/main" val="143397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fr-FR"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fr-FR"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fr-FR" smtClean="0"/>
              <a:t>マスター テキストの書式設定</a:t>
            </a:r>
          </a:p>
        </p:txBody>
      </p:sp>
      <p:sp>
        <p:nvSpPr>
          <p:cNvPr id="5" name="Date Placeholder 4"/>
          <p:cNvSpPr>
            <a:spLocks noGrp="1"/>
          </p:cNvSpPr>
          <p:nvPr>
            <p:ph type="dt" sz="half" idx="10"/>
          </p:nvPr>
        </p:nvSpPr>
        <p:spPr/>
        <p:txBody>
          <a:bodyPr/>
          <a:lstStyle/>
          <a:p>
            <a:fld id="{77A07511-3283-4301-8465-FA80AA31D74F}"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45C23-D992-4AA8-AE4E-44B125B88F39}" type="slidenum">
              <a:rPr lang="en-US" smtClean="0"/>
              <a:t>‹#›</a:t>
            </a:fld>
            <a:endParaRPr lang="en-US"/>
          </a:p>
        </p:txBody>
      </p:sp>
    </p:spTree>
    <p:extLst>
      <p:ext uri="{BB962C8B-B14F-4D97-AF65-F5344CB8AC3E}">
        <p14:creationId xmlns:p14="http://schemas.microsoft.com/office/powerpoint/2010/main" val="2969560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fr-FR"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fr-FR" smtClean="0"/>
              <a:t>マスター テキストの書式設定</a:t>
            </a:r>
          </a:p>
          <a:p>
            <a:pPr lvl="1"/>
            <a:r>
              <a:rPr lang="ja-JP" altLang="fr-FR" smtClean="0"/>
              <a:t>第 </a:t>
            </a:r>
            <a:r>
              <a:rPr lang="fr-FR" altLang="ja-JP" smtClean="0"/>
              <a:t>2 </a:t>
            </a:r>
            <a:r>
              <a:rPr lang="ja-JP" altLang="fr-FR" smtClean="0"/>
              <a:t>レベル</a:t>
            </a:r>
          </a:p>
          <a:p>
            <a:pPr lvl="2"/>
            <a:r>
              <a:rPr lang="ja-JP" altLang="fr-FR" smtClean="0"/>
              <a:t>第 </a:t>
            </a:r>
            <a:r>
              <a:rPr lang="fr-FR" altLang="ja-JP" smtClean="0"/>
              <a:t>3 </a:t>
            </a:r>
            <a:r>
              <a:rPr lang="ja-JP" altLang="fr-FR" smtClean="0"/>
              <a:t>レベル</a:t>
            </a:r>
          </a:p>
          <a:p>
            <a:pPr lvl="3"/>
            <a:r>
              <a:rPr lang="ja-JP" altLang="fr-FR" smtClean="0"/>
              <a:t>第 </a:t>
            </a:r>
            <a:r>
              <a:rPr lang="fr-FR" altLang="ja-JP" smtClean="0"/>
              <a:t>4 </a:t>
            </a:r>
            <a:r>
              <a:rPr lang="ja-JP" altLang="fr-FR" smtClean="0"/>
              <a:t>レベル</a:t>
            </a:r>
          </a:p>
          <a:p>
            <a:pPr lvl="4"/>
            <a:r>
              <a:rPr lang="ja-JP" altLang="fr-FR" smtClean="0"/>
              <a:t>第 </a:t>
            </a:r>
            <a:r>
              <a:rPr lang="fr-FR" altLang="ja-JP" smtClean="0"/>
              <a:t>5 </a:t>
            </a:r>
            <a:r>
              <a:rPr lang="ja-JP" altLang="fr-FR"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07511-3283-4301-8465-FA80AA31D74F}" type="datetimeFigureOut">
              <a:rPr lang="en-US" smtClean="0"/>
              <a:t>11/1/2018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45C23-D992-4AA8-AE4E-44B125B88F39}" type="slidenum">
              <a:rPr lang="en-US" smtClean="0"/>
              <a:t>‹#›</a:t>
            </a:fld>
            <a:endParaRPr lang="en-US"/>
          </a:p>
        </p:txBody>
      </p:sp>
    </p:spTree>
    <p:extLst>
      <p:ext uri="{BB962C8B-B14F-4D97-AF65-F5344CB8AC3E}">
        <p14:creationId xmlns:p14="http://schemas.microsoft.com/office/powerpoint/2010/main" val="322779115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20633" y="2302018"/>
            <a:ext cx="10029245" cy="957594"/>
          </a:xfrm>
        </p:spPr>
        <p:txBody>
          <a:bodyPr>
            <a:normAutofit fontScale="90000"/>
          </a:bodyPr>
          <a:lstStyle/>
          <a:p>
            <a:r>
              <a:rPr lang="ja-JP" altLang="fr-FR" sz="4000" dirty="0" smtClean="0"/>
              <a:t>「フランスの有権者はなぜ</a:t>
            </a:r>
            <a:r>
              <a:rPr lang="fr-FR" altLang="ja-JP" sz="4000" dirty="0" smtClean="0"/>
              <a:t>EU</a:t>
            </a:r>
            <a:r>
              <a:rPr lang="ja-JP" altLang="fr-FR" sz="4000" dirty="0" smtClean="0"/>
              <a:t>に背を向けるのか</a:t>
            </a:r>
            <a:r>
              <a:rPr lang="fr-FR" altLang="ja-JP" sz="4000" dirty="0" smtClean="0"/>
              <a:t/>
            </a:r>
            <a:br>
              <a:rPr lang="fr-FR" altLang="ja-JP" sz="4000" dirty="0" smtClean="0"/>
            </a:br>
            <a:r>
              <a:rPr lang="ja-JP" altLang="fr-FR" sz="4000" dirty="0" err="1" smtClean="0"/>
              <a:t>ー</a:t>
            </a:r>
            <a:r>
              <a:rPr lang="ja-JP" altLang="fr-FR" sz="4000" dirty="0" smtClean="0"/>
              <a:t>ー欧州懐疑主義台頭の原因</a:t>
            </a:r>
            <a:r>
              <a:rPr lang="ja-JP" altLang="fr-FR" sz="4000" dirty="0" err="1" smtClean="0"/>
              <a:t>ー</a:t>
            </a:r>
            <a:r>
              <a:rPr lang="ja-JP" altLang="fr-FR" sz="4000" dirty="0" smtClean="0"/>
              <a:t>ー</a:t>
            </a:r>
            <a:endParaRPr lang="en-US" sz="4000" dirty="0"/>
          </a:p>
        </p:txBody>
      </p:sp>
      <p:sp>
        <p:nvSpPr>
          <p:cNvPr id="3" name="サブタイトル 2"/>
          <p:cNvSpPr>
            <a:spLocks noGrp="1"/>
          </p:cNvSpPr>
          <p:nvPr>
            <p:ph type="subTitle" idx="1"/>
          </p:nvPr>
        </p:nvSpPr>
        <p:spPr>
          <a:xfrm>
            <a:off x="214685" y="4969662"/>
            <a:ext cx="11235193" cy="1655762"/>
          </a:xfrm>
        </p:spPr>
        <p:txBody>
          <a:bodyPr>
            <a:normAutofit lnSpcReduction="10000"/>
          </a:bodyPr>
          <a:lstStyle/>
          <a:p>
            <a:r>
              <a:rPr lang="ja-JP" altLang="fr-FR" dirty="0" smtClean="0"/>
              <a:t>吉田　徹</a:t>
            </a:r>
            <a:endParaRPr lang="fr-FR" altLang="ja-JP" dirty="0" smtClean="0"/>
          </a:p>
          <a:p>
            <a:r>
              <a:rPr lang="fr-FR" dirty="0" smtClean="0"/>
              <a:t>yoshidat@juris.hokudai.ac.jp</a:t>
            </a:r>
          </a:p>
          <a:p>
            <a:endParaRPr lang="fr-FR" dirty="0" smtClean="0"/>
          </a:p>
          <a:p>
            <a:r>
              <a:rPr lang="ja-JP" altLang="fr-FR" sz="2000" dirty="0" smtClean="0"/>
              <a:t>北海道</a:t>
            </a:r>
            <a:r>
              <a:rPr lang="ja-JP" altLang="fr-FR" sz="2000" dirty="0" smtClean="0"/>
              <a:t>大学</a:t>
            </a:r>
            <a:r>
              <a:rPr lang="ja-JP" altLang="fr-FR" sz="2000" dirty="0" smtClean="0"/>
              <a:t>法学</a:t>
            </a:r>
            <a:r>
              <a:rPr lang="ja-JP" altLang="fr-FR" sz="2000" dirty="0"/>
              <a:t>研究科</a:t>
            </a:r>
            <a:r>
              <a:rPr lang="ja-JP" altLang="fr-FR" sz="2000" dirty="0" smtClean="0"/>
              <a:t>／</a:t>
            </a:r>
            <a:r>
              <a:rPr lang="ja-JP" altLang="fr-FR" sz="2000" dirty="0" smtClean="0"/>
              <a:t>フランス国立社会科学高等研究院／シノドス・ラボ／北海道自治研究所</a:t>
            </a:r>
            <a:endParaRPr lang="en-US" sz="2000" dirty="0"/>
          </a:p>
        </p:txBody>
      </p:sp>
      <p:sp>
        <p:nvSpPr>
          <p:cNvPr id="4" name="テキスト ボックス 3"/>
          <p:cNvSpPr txBox="1"/>
          <p:nvPr/>
        </p:nvSpPr>
        <p:spPr>
          <a:xfrm>
            <a:off x="87464" y="222637"/>
            <a:ext cx="10511625" cy="369332"/>
          </a:xfrm>
          <a:prstGeom prst="rect">
            <a:avLst/>
          </a:prstGeom>
          <a:noFill/>
        </p:spPr>
        <p:txBody>
          <a:bodyPr wrap="square" rtlCol="0">
            <a:spAutoFit/>
          </a:bodyPr>
          <a:lstStyle/>
          <a:p>
            <a:r>
              <a:rPr lang="ja-JP" altLang="fr-FR" dirty="0" smtClean="0"/>
              <a:t>日本</a:t>
            </a:r>
            <a:r>
              <a:rPr lang="fr-FR" altLang="ja-JP" dirty="0" smtClean="0"/>
              <a:t>EU</a:t>
            </a:r>
            <a:r>
              <a:rPr lang="ja-JP" altLang="fr-FR" dirty="0" smtClean="0"/>
              <a:t>学会第</a:t>
            </a:r>
            <a:r>
              <a:rPr lang="fr-FR" altLang="ja-JP" dirty="0" smtClean="0"/>
              <a:t>39</a:t>
            </a:r>
            <a:r>
              <a:rPr lang="ja-JP" altLang="fr-FR" dirty="0" smtClean="0"/>
              <a:t>回（</a:t>
            </a:r>
            <a:r>
              <a:rPr lang="fr-FR" altLang="ja-JP" dirty="0" smtClean="0"/>
              <a:t>2018</a:t>
            </a:r>
            <a:r>
              <a:rPr lang="ja-JP" altLang="fr-FR" smtClean="0"/>
              <a:t>年度）研究大会</a:t>
            </a:r>
            <a:endParaRPr lang="en-US" dirty="0"/>
          </a:p>
        </p:txBody>
      </p:sp>
      <p:sp>
        <p:nvSpPr>
          <p:cNvPr id="5" name="テキスト ボックス 4"/>
          <p:cNvSpPr txBox="1"/>
          <p:nvPr/>
        </p:nvSpPr>
        <p:spPr>
          <a:xfrm>
            <a:off x="3045350" y="1637854"/>
            <a:ext cx="6313336" cy="369332"/>
          </a:xfrm>
          <a:prstGeom prst="rect">
            <a:avLst/>
          </a:prstGeom>
          <a:noFill/>
        </p:spPr>
        <p:txBody>
          <a:bodyPr wrap="square" rtlCol="0">
            <a:spAutoFit/>
          </a:bodyPr>
          <a:lstStyle/>
          <a:p>
            <a:r>
              <a:rPr lang="ja-JP" altLang="fr-FR" dirty="0" smtClean="0"/>
              <a:t>「ポピュリズムとリージョナル・アクターとしての</a:t>
            </a:r>
            <a:r>
              <a:rPr lang="fr-FR" altLang="ja-JP" dirty="0" smtClean="0"/>
              <a:t>EU</a:t>
            </a:r>
            <a:r>
              <a:rPr lang="ja-JP" altLang="fr-FR" dirty="0" smtClean="0"/>
              <a:t>」</a:t>
            </a:r>
            <a:endParaRPr lang="en-US" dirty="0"/>
          </a:p>
        </p:txBody>
      </p:sp>
      <p:cxnSp>
        <p:nvCxnSpPr>
          <p:cNvPr id="7" name="直線コネクタ 6"/>
          <p:cNvCxnSpPr/>
          <p:nvPr/>
        </p:nvCxnSpPr>
        <p:spPr>
          <a:xfrm flipV="1">
            <a:off x="1725433" y="3570136"/>
            <a:ext cx="8817997" cy="79513"/>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83733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fr-FR" altLang="ja-JP" dirty="0" smtClean="0"/>
              <a:t>2017</a:t>
            </a:r>
            <a:r>
              <a:rPr lang="ja-JP" altLang="fr-FR" dirty="0" smtClean="0"/>
              <a:t>年フランス大統領選の構図</a:t>
            </a:r>
            <a:endParaRPr 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503906778"/>
              </p:ext>
            </p:extLst>
          </p:nvPr>
        </p:nvGraphicFramePr>
        <p:xfrm>
          <a:off x="429372" y="2051435"/>
          <a:ext cx="7156173" cy="4627390"/>
        </p:xfrm>
        <a:graphic>
          <a:graphicData uri="http://schemas.openxmlformats.org/drawingml/2006/table">
            <a:tbl>
              <a:tblPr firstRow="1" firstCol="1" bandRow="1"/>
              <a:tblGrid>
                <a:gridCol w="2026206"/>
                <a:gridCol w="1075027"/>
                <a:gridCol w="1552723"/>
                <a:gridCol w="1074184"/>
                <a:gridCol w="1428033"/>
              </a:tblGrid>
              <a:tr h="220352">
                <a:tc>
                  <a:txBody>
                    <a:bodyPr/>
                    <a:lstStyle/>
                    <a:p>
                      <a:pPr algn="just">
                        <a:spcAft>
                          <a:spcPts val="0"/>
                        </a:spcAft>
                      </a:pPr>
                      <a:r>
                        <a:rPr lang="en-US" sz="1000" kern="100" dirty="0">
                          <a:effectLst/>
                          <a:latin typeface="Times New Roman" panose="02020603050405020304" pitchFamily="18" charset="0"/>
                          <a:ea typeface="ＭＳ 明朝" panose="02020609040205080304" pitchFamily="17" charset="-128"/>
                        </a:rPr>
                        <a:t> </a:t>
                      </a:r>
                      <a:endParaRPr lang="fr-FR" sz="1050" kern="100" dirty="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ja-JP" sz="1000" b="1" kern="100" dirty="0">
                          <a:effectLst/>
                          <a:latin typeface="Times New Roman" panose="02020603050405020304" pitchFamily="18" charset="0"/>
                          <a:ea typeface="ＭＳ 明朝" panose="02020609040205080304" pitchFamily="17" charset="-128"/>
                        </a:rPr>
                        <a:t>第</a:t>
                      </a:r>
                      <a:r>
                        <a:rPr lang="en-US" sz="1000" b="1" kern="100" dirty="0">
                          <a:effectLst/>
                          <a:latin typeface="Times New Roman" panose="02020603050405020304" pitchFamily="18" charset="0"/>
                          <a:ea typeface="ＭＳ 明朝" panose="02020609040205080304" pitchFamily="17" charset="-128"/>
                        </a:rPr>
                        <a:t>1</a:t>
                      </a:r>
                      <a:r>
                        <a:rPr lang="ja-JP" sz="1000" b="1" kern="100" dirty="0">
                          <a:effectLst/>
                          <a:latin typeface="Times New Roman" panose="02020603050405020304" pitchFamily="18" charset="0"/>
                          <a:ea typeface="ＭＳ 明朝" panose="02020609040205080304" pitchFamily="17" charset="-128"/>
                        </a:rPr>
                        <a:t>回投票（</a:t>
                      </a:r>
                      <a:r>
                        <a:rPr lang="en-US" sz="1000" b="1" kern="100" dirty="0">
                          <a:effectLst/>
                          <a:latin typeface="Times New Roman" panose="02020603050405020304" pitchFamily="18" charset="0"/>
                          <a:ea typeface="ＭＳ 明朝" panose="02020609040205080304" pitchFamily="17" charset="-128"/>
                        </a:rPr>
                        <a:t>4</a:t>
                      </a:r>
                      <a:r>
                        <a:rPr lang="ja-JP" sz="1000" b="1" kern="100" dirty="0">
                          <a:effectLst/>
                          <a:latin typeface="Times New Roman" panose="02020603050405020304" pitchFamily="18" charset="0"/>
                          <a:ea typeface="ＭＳ 明朝" panose="02020609040205080304" pitchFamily="17" charset="-128"/>
                        </a:rPr>
                        <a:t>月</a:t>
                      </a:r>
                      <a:r>
                        <a:rPr lang="en-US" sz="1000" b="1" kern="100" dirty="0">
                          <a:effectLst/>
                          <a:latin typeface="Times New Roman" panose="02020603050405020304" pitchFamily="18" charset="0"/>
                          <a:ea typeface="ＭＳ 明朝" panose="02020609040205080304" pitchFamily="17" charset="-128"/>
                        </a:rPr>
                        <a:t>23</a:t>
                      </a:r>
                      <a:r>
                        <a:rPr lang="ja-JP" sz="1000" b="1" kern="100" dirty="0">
                          <a:effectLst/>
                          <a:latin typeface="Times New Roman" panose="02020603050405020304" pitchFamily="18" charset="0"/>
                          <a:ea typeface="ＭＳ 明朝" panose="02020609040205080304" pitchFamily="17" charset="-128"/>
                        </a:rPr>
                        <a:t>日）</a:t>
                      </a:r>
                      <a:endParaRPr lang="fr-FR" sz="1050" kern="100" dirty="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spcAft>
                          <a:spcPts val="0"/>
                        </a:spcAft>
                      </a:pPr>
                      <a:r>
                        <a:rPr lang="ja-JP" sz="1000" b="1" kern="100" dirty="0">
                          <a:effectLst/>
                          <a:latin typeface="Times New Roman" panose="02020603050405020304" pitchFamily="18" charset="0"/>
                          <a:ea typeface="ＭＳ 明朝" panose="02020609040205080304" pitchFamily="17" charset="-128"/>
                        </a:rPr>
                        <a:t>第</a:t>
                      </a:r>
                      <a:r>
                        <a:rPr lang="en-US" sz="1000" b="1" kern="100" dirty="0">
                          <a:effectLst/>
                          <a:latin typeface="Times New Roman" panose="02020603050405020304" pitchFamily="18" charset="0"/>
                          <a:ea typeface="ＭＳ 明朝" panose="02020609040205080304" pitchFamily="17" charset="-128"/>
                        </a:rPr>
                        <a:t>2</a:t>
                      </a:r>
                      <a:r>
                        <a:rPr lang="ja-JP" sz="1000" b="1" kern="100" dirty="0">
                          <a:effectLst/>
                          <a:latin typeface="Times New Roman" panose="02020603050405020304" pitchFamily="18" charset="0"/>
                          <a:ea typeface="ＭＳ 明朝" panose="02020609040205080304" pitchFamily="17" charset="-128"/>
                        </a:rPr>
                        <a:t>回投票（</a:t>
                      </a:r>
                      <a:r>
                        <a:rPr lang="en-US" sz="1000" b="1" kern="100" dirty="0">
                          <a:effectLst/>
                          <a:latin typeface="Times New Roman" panose="02020603050405020304" pitchFamily="18" charset="0"/>
                          <a:ea typeface="ＭＳ 明朝" panose="02020609040205080304" pitchFamily="17" charset="-128"/>
                        </a:rPr>
                        <a:t>5</a:t>
                      </a:r>
                      <a:r>
                        <a:rPr lang="ja-JP" sz="1000" b="1" kern="100" dirty="0">
                          <a:effectLst/>
                          <a:latin typeface="Times New Roman" panose="02020603050405020304" pitchFamily="18" charset="0"/>
                          <a:ea typeface="ＭＳ 明朝" panose="02020609040205080304" pitchFamily="17" charset="-128"/>
                        </a:rPr>
                        <a:t>月</a:t>
                      </a:r>
                      <a:r>
                        <a:rPr lang="en-US" sz="1000" b="1" kern="100" dirty="0">
                          <a:effectLst/>
                          <a:latin typeface="Times New Roman" panose="02020603050405020304" pitchFamily="18" charset="0"/>
                          <a:ea typeface="ＭＳ 明朝" panose="02020609040205080304" pitchFamily="17" charset="-128"/>
                        </a:rPr>
                        <a:t>7</a:t>
                      </a:r>
                      <a:r>
                        <a:rPr lang="ja-JP" sz="1000" b="1" kern="100" dirty="0">
                          <a:effectLst/>
                          <a:latin typeface="Times New Roman" panose="02020603050405020304" pitchFamily="18" charset="0"/>
                          <a:ea typeface="ＭＳ 明朝" panose="02020609040205080304" pitchFamily="17" charset="-128"/>
                        </a:rPr>
                        <a:t>日）</a:t>
                      </a:r>
                      <a:endParaRPr lang="fr-FR" sz="1050" kern="100" dirty="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20352">
                <a:tc>
                  <a:txBody>
                    <a:bodyPr/>
                    <a:lstStyle/>
                    <a:p>
                      <a:pPr algn="just">
                        <a:spcAft>
                          <a:spcPts val="0"/>
                        </a:spcAft>
                      </a:pPr>
                      <a:r>
                        <a:rPr lang="ja-JP" sz="1000" kern="100" dirty="0">
                          <a:effectLst/>
                          <a:latin typeface="Times New Roman" panose="02020603050405020304" pitchFamily="18" charset="0"/>
                          <a:ea typeface="ＭＳ 明朝" panose="02020609040205080304" pitchFamily="17" charset="-128"/>
                        </a:rPr>
                        <a:t>有権者数</a:t>
                      </a:r>
                      <a:endParaRPr lang="fr-FR" sz="1050" kern="100" dirty="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dirty="0">
                          <a:effectLst/>
                          <a:latin typeface="Times New Roman" panose="02020603050405020304" pitchFamily="18" charset="0"/>
                          <a:ea typeface="ＭＳ 明朝" panose="02020609040205080304" pitchFamily="17" charset="-128"/>
                        </a:rPr>
                        <a:t>47 582 183</a:t>
                      </a:r>
                      <a:endParaRPr lang="fr-FR" sz="1050" kern="100" dirty="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100</a:t>
                      </a:r>
                      <a:r>
                        <a:rPr lang="ja-JP" sz="1000"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47 568 693</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100</a:t>
                      </a:r>
                      <a:r>
                        <a:rPr lang="ja-JP" sz="1000"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352">
                <a:tc>
                  <a:txBody>
                    <a:bodyPr/>
                    <a:lstStyle/>
                    <a:p>
                      <a:pPr algn="just">
                        <a:spcAft>
                          <a:spcPts val="0"/>
                        </a:spcAft>
                      </a:pPr>
                      <a:r>
                        <a:rPr lang="ja-JP" sz="1000" kern="100">
                          <a:effectLst/>
                          <a:latin typeface="Times New Roman" panose="02020603050405020304" pitchFamily="18" charset="0"/>
                          <a:ea typeface="ＭＳ 明朝" panose="02020609040205080304" pitchFamily="17" charset="-128"/>
                        </a:rPr>
                        <a:t>棄権</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10 578 455</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22.23</a:t>
                      </a:r>
                      <a:r>
                        <a:rPr lang="ja-JP" sz="1000"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12 101 366</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25.44</a:t>
                      </a:r>
                      <a:r>
                        <a:rPr lang="ja-JP" sz="1000"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352">
                <a:tc>
                  <a:txBody>
                    <a:bodyPr/>
                    <a:lstStyle/>
                    <a:p>
                      <a:pPr algn="just">
                        <a:spcAft>
                          <a:spcPts val="0"/>
                        </a:spcAft>
                      </a:pPr>
                      <a:r>
                        <a:rPr lang="ja-JP" sz="1000" kern="100">
                          <a:effectLst/>
                          <a:latin typeface="Times New Roman" panose="02020603050405020304" pitchFamily="18" charset="0"/>
                          <a:ea typeface="ＭＳ 明朝" panose="02020609040205080304" pitchFamily="17" charset="-128"/>
                        </a:rPr>
                        <a:t>投票者数</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37 003 728</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dirty="0">
                          <a:effectLst/>
                          <a:latin typeface="Times New Roman" panose="02020603050405020304" pitchFamily="18" charset="0"/>
                          <a:ea typeface="ＭＳ 明朝" panose="02020609040205080304" pitchFamily="17" charset="-128"/>
                        </a:rPr>
                        <a:t>77.77</a:t>
                      </a:r>
                      <a:r>
                        <a:rPr lang="ja-JP" sz="1000" kern="100" dirty="0">
                          <a:effectLst/>
                          <a:latin typeface="Times New Roman" panose="02020603050405020304" pitchFamily="18" charset="0"/>
                          <a:ea typeface="ＭＳ 明朝" panose="02020609040205080304" pitchFamily="17" charset="-128"/>
                        </a:rPr>
                        <a:t>％</a:t>
                      </a:r>
                      <a:endParaRPr lang="fr-FR" sz="1050" kern="100" dirty="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35 467 327</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74.56</a:t>
                      </a:r>
                      <a:r>
                        <a:rPr lang="ja-JP" sz="1000"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352">
                <a:tc>
                  <a:txBody>
                    <a:bodyPr/>
                    <a:lstStyle/>
                    <a:p>
                      <a:pPr algn="just">
                        <a:spcAft>
                          <a:spcPts val="0"/>
                        </a:spcAft>
                      </a:pPr>
                      <a:r>
                        <a:rPr lang="ja-JP" sz="1000" kern="100">
                          <a:effectLst/>
                          <a:latin typeface="Times New Roman" panose="02020603050405020304" pitchFamily="18" charset="0"/>
                          <a:ea typeface="ＭＳ 明朝" panose="02020609040205080304" pitchFamily="17" charset="-128"/>
                        </a:rPr>
                        <a:t>白票</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659 997</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1.78</a:t>
                      </a:r>
                      <a:r>
                        <a:rPr lang="ja-JP" sz="1000"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3 021 433</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8.52</a:t>
                      </a:r>
                      <a:r>
                        <a:rPr lang="ja-JP" sz="1000"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352">
                <a:tc>
                  <a:txBody>
                    <a:bodyPr/>
                    <a:lstStyle/>
                    <a:p>
                      <a:pPr algn="just">
                        <a:spcAft>
                          <a:spcPts val="0"/>
                        </a:spcAft>
                      </a:pPr>
                      <a:r>
                        <a:rPr lang="ja-JP" sz="1000" kern="100">
                          <a:effectLst/>
                          <a:latin typeface="Times New Roman" panose="02020603050405020304" pitchFamily="18" charset="0"/>
                          <a:ea typeface="ＭＳ 明朝" panose="02020609040205080304" pitchFamily="17" charset="-128"/>
                        </a:rPr>
                        <a:t>無効票</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289 337</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0.77</a:t>
                      </a:r>
                      <a:r>
                        <a:rPr lang="ja-JP" sz="1000"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1 064 225</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3.00</a:t>
                      </a:r>
                      <a:r>
                        <a:rPr lang="ja-JP" sz="1000"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352">
                <a:tc>
                  <a:txBody>
                    <a:bodyPr/>
                    <a:lstStyle/>
                    <a:p>
                      <a:pPr algn="just">
                        <a:spcAft>
                          <a:spcPts val="0"/>
                        </a:spcAft>
                      </a:pPr>
                      <a:r>
                        <a:rPr lang="ja-JP" sz="1000" kern="100">
                          <a:effectLst/>
                          <a:latin typeface="Times New Roman" panose="02020603050405020304" pitchFamily="18" charset="0"/>
                          <a:ea typeface="ＭＳ 明朝" panose="02020609040205080304" pitchFamily="17" charset="-128"/>
                        </a:rPr>
                        <a:t>投票率</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36 054 394</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97.45</a:t>
                      </a:r>
                      <a:r>
                        <a:rPr lang="ja-JP" sz="1000"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31 381 603</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88.48</a:t>
                      </a:r>
                      <a:r>
                        <a:rPr lang="ja-JP" sz="1000"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703">
                <a:tc>
                  <a:txBody>
                    <a:bodyPr/>
                    <a:lstStyle/>
                    <a:p>
                      <a:pPr algn="ctr">
                        <a:spcAft>
                          <a:spcPts val="0"/>
                        </a:spcAft>
                      </a:pPr>
                      <a:r>
                        <a:rPr lang="ja-JP" sz="1000" kern="100">
                          <a:effectLst/>
                          <a:latin typeface="Times New Roman" panose="02020603050405020304" pitchFamily="18" charset="0"/>
                          <a:ea typeface="ＭＳ 明朝" panose="02020609040205080304" pitchFamily="17" charset="-128"/>
                        </a:rPr>
                        <a:t>候補者</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a:effectLst/>
                          <a:latin typeface="Times New Roman" panose="02020603050405020304" pitchFamily="18" charset="0"/>
                          <a:ea typeface="ＭＳ 明朝" panose="02020609040205080304" pitchFamily="17" charset="-128"/>
                        </a:rPr>
                        <a:t>票数</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effectLst/>
                          <a:latin typeface="Times New Roman" panose="02020603050405020304" pitchFamily="18" charset="0"/>
                          <a:ea typeface="ＭＳ 明朝" panose="02020609040205080304" pitchFamily="17" charset="-128"/>
                        </a:rPr>
                        <a:t>相対得票数（％）</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000" kern="100">
                          <a:effectLst/>
                          <a:latin typeface="Times New Roman" panose="02020603050405020304" pitchFamily="18" charset="0"/>
                          <a:ea typeface="ＭＳ 明朝" panose="02020609040205080304" pitchFamily="17" charset="-128"/>
                        </a:rPr>
                        <a:t>票数</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00" kern="100">
                          <a:effectLst/>
                          <a:latin typeface="Times New Roman" panose="02020603050405020304" pitchFamily="18" charset="0"/>
                          <a:ea typeface="ＭＳ 明朝" panose="02020609040205080304" pitchFamily="17" charset="-128"/>
                        </a:rPr>
                        <a:t>相対得票数（％）</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352">
                <a:tc>
                  <a:txBody>
                    <a:bodyPr/>
                    <a:lstStyle/>
                    <a:p>
                      <a:pPr algn="just">
                        <a:spcAft>
                          <a:spcPts val="0"/>
                        </a:spcAft>
                      </a:pPr>
                      <a:r>
                        <a:rPr lang="ja-JP" sz="1000" kern="100">
                          <a:effectLst/>
                          <a:latin typeface="Times New Roman" panose="02020603050405020304" pitchFamily="18" charset="0"/>
                          <a:ea typeface="ＭＳ 明朝" panose="02020609040205080304" pitchFamily="17" charset="-128"/>
                        </a:rPr>
                        <a:t>マクロン（</a:t>
                      </a:r>
                      <a:r>
                        <a:rPr lang="en-US" sz="1000" kern="100">
                          <a:effectLst/>
                          <a:latin typeface="Times New Roman" panose="02020603050405020304" pitchFamily="18" charset="0"/>
                          <a:ea typeface="ＭＳ 明朝" panose="02020609040205080304" pitchFamily="17" charset="-128"/>
                        </a:rPr>
                        <a:t>EM</a:t>
                      </a:r>
                      <a:r>
                        <a:rPr lang="ja-JP" sz="1000"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8 656 346</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24.01</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20 743 128</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66.10</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352">
                <a:tc>
                  <a:txBody>
                    <a:bodyPr/>
                    <a:lstStyle/>
                    <a:p>
                      <a:pPr algn="just">
                        <a:spcAft>
                          <a:spcPts val="0"/>
                        </a:spcAft>
                      </a:pPr>
                      <a:r>
                        <a:rPr lang="ja-JP" sz="1000" b="1" kern="100">
                          <a:effectLst/>
                          <a:latin typeface="Times New Roman" panose="02020603050405020304" pitchFamily="18" charset="0"/>
                          <a:ea typeface="ＭＳ 明朝" panose="02020609040205080304" pitchFamily="17" charset="-128"/>
                        </a:rPr>
                        <a:t>ルペン（</a:t>
                      </a:r>
                      <a:r>
                        <a:rPr lang="en-US" sz="1000" b="1" kern="100">
                          <a:effectLst/>
                          <a:latin typeface="Times New Roman" panose="02020603050405020304" pitchFamily="18" charset="0"/>
                          <a:ea typeface="ＭＳ 明朝" panose="02020609040205080304" pitchFamily="17" charset="-128"/>
                        </a:rPr>
                        <a:t>FN</a:t>
                      </a:r>
                      <a:r>
                        <a:rPr lang="ja-JP" sz="1000" b="1"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7 678 491</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21.30</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10 638 475</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33.90</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352">
                <a:tc>
                  <a:txBody>
                    <a:bodyPr/>
                    <a:lstStyle/>
                    <a:p>
                      <a:pPr algn="just">
                        <a:spcAft>
                          <a:spcPts val="0"/>
                        </a:spcAft>
                      </a:pPr>
                      <a:r>
                        <a:rPr lang="ja-JP" sz="1000" kern="100">
                          <a:effectLst/>
                          <a:latin typeface="Times New Roman" panose="02020603050405020304" pitchFamily="18" charset="0"/>
                          <a:ea typeface="ＭＳ 明朝" panose="02020609040205080304" pitchFamily="17" charset="-128"/>
                        </a:rPr>
                        <a:t>フィヨン</a:t>
                      </a:r>
                      <a:r>
                        <a:rPr lang="en-US" sz="1000" kern="100">
                          <a:effectLst/>
                          <a:latin typeface="Times New Roman" panose="02020603050405020304" pitchFamily="18" charset="0"/>
                          <a:ea typeface="ＭＳ 明朝" panose="02020609040205080304" pitchFamily="17" charset="-128"/>
                        </a:rPr>
                        <a:t>(LR)</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7 212 995</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20.01</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gridSpan="2">
                  <a:txBody>
                    <a:bodyPr/>
                    <a:lstStyle/>
                    <a:p>
                      <a:pPr algn="just">
                        <a:spcAft>
                          <a:spcPts val="0"/>
                        </a:spcAft>
                      </a:pPr>
                      <a:r>
                        <a:rPr lang="en-US" sz="1000" kern="100" dirty="0">
                          <a:effectLst/>
                          <a:latin typeface="Times New Roman" panose="02020603050405020304" pitchFamily="18" charset="0"/>
                          <a:ea typeface="ＭＳ 明朝" panose="02020609040205080304" pitchFamily="17" charset="-128"/>
                        </a:rPr>
                        <a:t> </a:t>
                      </a:r>
                      <a:endParaRPr lang="fr-FR" sz="1050" kern="100" dirty="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hMerge="1">
                  <a:txBody>
                    <a:bodyPr/>
                    <a:lstStyle/>
                    <a:p>
                      <a:endParaRPr lang="en-US"/>
                    </a:p>
                  </a:txBody>
                  <a:tcPr/>
                </a:tc>
              </a:tr>
              <a:tr h="220352">
                <a:tc>
                  <a:txBody>
                    <a:bodyPr/>
                    <a:lstStyle/>
                    <a:p>
                      <a:pPr algn="just">
                        <a:spcAft>
                          <a:spcPts val="0"/>
                        </a:spcAft>
                      </a:pPr>
                      <a:r>
                        <a:rPr lang="ja-JP" sz="1000" b="1" kern="100">
                          <a:effectLst/>
                          <a:latin typeface="Times New Roman" panose="02020603050405020304" pitchFamily="18" charset="0"/>
                          <a:ea typeface="ＭＳ 明朝" panose="02020609040205080304" pitchFamily="17" charset="-128"/>
                        </a:rPr>
                        <a:t>メランション（</a:t>
                      </a:r>
                      <a:r>
                        <a:rPr lang="en-US" sz="1000" b="1" kern="100">
                          <a:effectLst/>
                          <a:latin typeface="Times New Roman" panose="02020603050405020304" pitchFamily="18" charset="0"/>
                          <a:ea typeface="ＭＳ 明朝" panose="02020609040205080304" pitchFamily="17" charset="-128"/>
                        </a:rPr>
                        <a:t>FI</a:t>
                      </a:r>
                      <a:r>
                        <a:rPr lang="ja-JP" sz="1000" b="1"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7 059 951</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19.58</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r>
              <a:tr h="220352">
                <a:tc>
                  <a:txBody>
                    <a:bodyPr/>
                    <a:lstStyle/>
                    <a:p>
                      <a:pPr algn="just">
                        <a:spcAft>
                          <a:spcPts val="0"/>
                        </a:spcAft>
                      </a:pPr>
                      <a:r>
                        <a:rPr lang="ja-JP" sz="1000" b="1" kern="100">
                          <a:effectLst/>
                          <a:latin typeface="Times New Roman" panose="02020603050405020304" pitchFamily="18" charset="0"/>
                          <a:ea typeface="ＭＳ 明朝" panose="02020609040205080304" pitchFamily="17" charset="-128"/>
                        </a:rPr>
                        <a:t>アモン（社）</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2 291 288</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6.36</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r>
              <a:tr h="440703">
                <a:tc>
                  <a:txBody>
                    <a:bodyPr/>
                    <a:lstStyle/>
                    <a:p>
                      <a:pPr algn="just">
                        <a:spcAft>
                          <a:spcPts val="0"/>
                        </a:spcAft>
                      </a:pPr>
                      <a:r>
                        <a:rPr lang="ja-JP" sz="1000" b="1" kern="100">
                          <a:effectLst/>
                          <a:latin typeface="Times New Roman" panose="02020603050405020304" pitchFamily="18" charset="0"/>
                          <a:ea typeface="ＭＳ 明朝" panose="02020609040205080304" pitchFamily="17" charset="-128"/>
                        </a:rPr>
                        <a:t>デュポンテニヤン（</a:t>
                      </a:r>
                      <a:r>
                        <a:rPr lang="en-US" sz="1000" b="1" kern="100">
                          <a:effectLst/>
                          <a:latin typeface="Times New Roman" panose="02020603050405020304" pitchFamily="18" charset="0"/>
                          <a:ea typeface="ＭＳ 明朝" panose="02020609040205080304" pitchFamily="17" charset="-128"/>
                        </a:rPr>
                        <a:t>DF</a:t>
                      </a:r>
                      <a:r>
                        <a:rPr lang="ja-JP" sz="1000" b="1"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1 695 000</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4.70</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r>
              <a:tr h="220352">
                <a:tc>
                  <a:txBody>
                    <a:bodyPr/>
                    <a:lstStyle/>
                    <a:p>
                      <a:pPr algn="just">
                        <a:spcAft>
                          <a:spcPts val="0"/>
                        </a:spcAft>
                      </a:pPr>
                      <a:r>
                        <a:rPr lang="ja-JP" sz="1000" b="1" kern="100">
                          <a:effectLst/>
                          <a:latin typeface="Times New Roman" panose="02020603050405020304" pitchFamily="18" charset="0"/>
                          <a:ea typeface="ＭＳ 明朝" panose="02020609040205080304" pitchFamily="17" charset="-128"/>
                        </a:rPr>
                        <a:t>ラサール（</a:t>
                      </a:r>
                      <a:r>
                        <a:rPr lang="en-US" sz="1000" b="1" kern="100">
                          <a:effectLst/>
                          <a:latin typeface="Times New Roman" panose="02020603050405020304" pitchFamily="18" charset="0"/>
                          <a:ea typeface="ＭＳ 明朝" panose="02020609040205080304" pitchFamily="17" charset="-128"/>
                        </a:rPr>
                        <a:t>R</a:t>
                      </a:r>
                      <a:r>
                        <a:rPr lang="ja-JP" sz="1000" b="1"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435 301</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1.21</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r>
              <a:tr h="220352">
                <a:tc>
                  <a:txBody>
                    <a:bodyPr/>
                    <a:lstStyle/>
                    <a:p>
                      <a:pPr algn="just">
                        <a:spcAft>
                          <a:spcPts val="0"/>
                        </a:spcAft>
                      </a:pPr>
                      <a:r>
                        <a:rPr lang="ja-JP" sz="1000" b="1" kern="100">
                          <a:effectLst/>
                          <a:latin typeface="Times New Roman" panose="02020603050405020304" pitchFamily="18" charset="0"/>
                          <a:ea typeface="ＭＳ 明朝" panose="02020609040205080304" pitchFamily="17" charset="-128"/>
                        </a:rPr>
                        <a:t>プトゥ（</a:t>
                      </a:r>
                      <a:r>
                        <a:rPr lang="en-US" sz="1000" b="1" kern="100">
                          <a:effectLst/>
                          <a:latin typeface="Times New Roman" panose="02020603050405020304" pitchFamily="18" charset="0"/>
                          <a:ea typeface="ＭＳ 明朝" panose="02020609040205080304" pitchFamily="17" charset="-128"/>
                        </a:rPr>
                        <a:t>NPA</a:t>
                      </a:r>
                      <a:r>
                        <a:rPr lang="ja-JP" sz="1000" b="1"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394 505</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1.09</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r>
              <a:tr h="220352">
                <a:tc>
                  <a:txBody>
                    <a:bodyPr/>
                    <a:lstStyle/>
                    <a:p>
                      <a:pPr algn="just">
                        <a:spcAft>
                          <a:spcPts val="0"/>
                        </a:spcAft>
                      </a:pPr>
                      <a:r>
                        <a:rPr lang="ja-JP" sz="1000" b="1" kern="100">
                          <a:effectLst/>
                          <a:latin typeface="Times New Roman" panose="02020603050405020304" pitchFamily="18" charset="0"/>
                          <a:ea typeface="ＭＳ 明朝" panose="02020609040205080304" pitchFamily="17" charset="-128"/>
                        </a:rPr>
                        <a:t>アスリノ（</a:t>
                      </a:r>
                      <a:r>
                        <a:rPr lang="en-US" sz="1000" b="1" kern="100">
                          <a:effectLst/>
                          <a:latin typeface="Times New Roman" panose="02020603050405020304" pitchFamily="18" charset="0"/>
                          <a:ea typeface="ＭＳ 明朝" panose="02020609040205080304" pitchFamily="17" charset="-128"/>
                        </a:rPr>
                        <a:t>UPR</a:t>
                      </a:r>
                      <a:r>
                        <a:rPr lang="ja-JP" sz="1000" b="1"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332 547</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0.92</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r>
              <a:tr h="220352">
                <a:tc>
                  <a:txBody>
                    <a:bodyPr/>
                    <a:lstStyle/>
                    <a:p>
                      <a:pPr algn="just">
                        <a:spcAft>
                          <a:spcPts val="0"/>
                        </a:spcAft>
                      </a:pPr>
                      <a:r>
                        <a:rPr lang="ja-JP" sz="1000" b="1" kern="100">
                          <a:effectLst/>
                          <a:latin typeface="Times New Roman" panose="02020603050405020304" pitchFamily="18" charset="0"/>
                          <a:ea typeface="ＭＳ 明朝" panose="02020609040205080304" pitchFamily="17" charset="-128"/>
                        </a:rPr>
                        <a:t>アルトー（</a:t>
                      </a:r>
                      <a:r>
                        <a:rPr lang="en-US" sz="1000" b="1" kern="100">
                          <a:effectLst/>
                          <a:latin typeface="Times New Roman" panose="02020603050405020304" pitchFamily="18" charset="0"/>
                          <a:ea typeface="ＭＳ 明朝" panose="02020609040205080304" pitchFamily="17" charset="-128"/>
                        </a:rPr>
                        <a:t>LO</a:t>
                      </a:r>
                      <a:r>
                        <a:rPr lang="ja-JP" sz="1000" b="1"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232 384</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0.64</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r>
              <a:tr h="220352">
                <a:tc>
                  <a:txBody>
                    <a:bodyPr/>
                    <a:lstStyle/>
                    <a:p>
                      <a:pPr algn="just">
                        <a:spcAft>
                          <a:spcPts val="0"/>
                        </a:spcAft>
                      </a:pPr>
                      <a:r>
                        <a:rPr lang="ja-JP" sz="1000" b="1" kern="100">
                          <a:effectLst/>
                          <a:latin typeface="Times New Roman" panose="02020603050405020304" pitchFamily="18" charset="0"/>
                          <a:ea typeface="ＭＳ 明朝" panose="02020609040205080304" pitchFamily="17" charset="-128"/>
                        </a:rPr>
                        <a:t>シュミナド（</a:t>
                      </a:r>
                      <a:r>
                        <a:rPr lang="en-US" sz="1000" b="1" kern="100">
                          <a:effectLst/>
                          <a:latin typeface="Times New Roman" panose="02020603050405020304" pitchFamily="18" charset="0"/>
                          <a:ea typeface="ＭＳ 明朝" panose="02020609040205080304" pitchFamily="17" charset="-128"/>
                        </a:rPr>
                        <a:t>SP</a:t>
                      </a:r>
                      <a:r>
                        <a:rPr lang="ja-JP" sz="1000" b="1" kern="100">
                          <a:effectLst/>
                          <a:latin typeface="Times New Roman" panose="02020603050405020304" pitchFamily="18" charset="0"/>
                          <a:ea typeface="ＭＳ 明朝" panose="02020609040205080304" pitchFamily="17" charset="-128"/>
                        </a:rPr>
                        <a:t>）</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65 586</a:t>
                      </a:r>
                      <a:endParaRPr lang="fr-FR" sz="1050" kern="1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dirty="0">
                          <a:effectLst/>
                          <a:latin typeface="Times New Roman" panose="02020603050405020304" pitchFamily="18" charset="0"/>
                          <a:ea typeface="ＭＳ 明朝" panose="02020609040205080304" pitchFamily="17" charset="-128"/>
                        </a:rPr>
                        <a:t>0.18</a:t>
                      </a:r>
                      <a:endParaRPr lang="fr-FR" sz="1050" kern="100" dirty="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tr>
            </a:tbl>
          </a:graphicData>
        </a:graphic>
      </p:graphicFrame>
      <p:sp>
        <p:nvSpPr>
          <p:cNvPr id="5" name="Rectangle 1"/>
          <p:cNvSpPr>
            <a:spLocks noChangeArrowheads="1"/>
          </p:cNvSpPr>
          <p:nvPr/>
        </p:nvSpPr>
        <p:spPr bwMode="auto">
          <a:xfrm>
            <a:off x="182949" y="1501730"/>
            <a:ext cx="88985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表</a:t>
            </a:r>
            <a:r>
              <a:rPr kumimoji="0" lang="en-US" altLang="ja-JP"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1】</a:t>
            </a:r>
            <a:r>
              <a:rPr kumimoji="0" lang="ja-JP" altLang="en-US"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フランス大統領選挙結果（第</a:t>
            </a:r>
            <a:r>
              <a:rPr kumimoji="0" lang="en-US" altLang="ja-JP"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1</a:t>
            </a:r>
            <a:r>
              <a:rPr kumimoji="0" lang="ja-JP" altLang="en-US"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回投票、第</a:t>
            </a:r>
            <a:r>
              <a:rPr kumimoji="0" lang="en-US" altLang="ja-JP"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2</a:t>
            </a:r>
            <a:r>
              <a:rPr kumimoji="0" lang="ja-JP" altLang="en-US"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回投票、太字は欧州懐疑主義者）</a:t>
            </a:r>
            <a:endParaRPr kumimoji="0" lang="ja-JP" altLang="fr-FR" b="0" i="0" u="none" strike="noStrike" cap="none" normalizeH="0" baseline="0" dirty="0" smtClean="0">
              <a:ln>
                <a:noFill/>
              </a:ln>
              <a:solidFill>
                <a:schemeClr val="tx1"/>
              </a:solidFill>
              <a:effectLst/>
            </a:endParaRPr>
          </a:p>
        </p:txBody>
      </p:sp>
      <p:sp>
        <p:nvSpPr>
          <p:cNvPr id="6" name="正方形/長方形 5"/>
          <p:cNvSpPr/>
          <p:nvPr/>
        </p:nvSpPr>
        <p:spPr>
          <a:xfrm>
            <a:off x="10490547" y="6432604"/>
            <a:ext cx="1595309" cy="246221"/>
          </a:xfrm>
          <a:prstGeom prst="rect">
            <a:avLst/>
          </a:prstGeom>
        </p:spPr>
        <p:txBody>
          <a:bodyPr wrap="none">
            <a:spAutoFit/>
          </a:bodyPr>
          <a:lstStyle/>
          <a:p>
            <a:pPr lvl="0" eaLnBrk="0" fontAlgn="base" hangingPunct="0">
              <a:spcBef>
                <a:spcPct val="0"/>
              </a:spcBef>
              <a:spcAft>
                <a:spcPct val="0"/>
              </a:spcAft>
            </a:pPr>
            <a:r>
              <a:rPr lang="en-US" altLang="ja-JP" sz="1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出典</a:t>
            </a:r>
            <a:r>
              <a:rPr lang="en-US" altLang="ja-JP" sz="1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00"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フランス内務省</a:t>
            </a:r>
            <a:endParaRPr lang="ja-JP" altLang="en-US" dirty="0">
              <a:solidFill>
                <a:prstClr val="black"/>
              </a:solidFill>
              <a:latin typeface="Arial" panose="020B0604020202020204" pitchFamily="34" charset="0"/>
            </a:endParaRPr>
          </a:p>
        </p:txBody>
      </p:sp>
      <p:sp>
        <p:nvSpPr>
          <p:cNvPr id="7" name="テキスト ボックス 6"/>
          <p:cNvSpPr txBox="1"/>
          <p:nvPr/>
        </p:nvSpPr>
        <p:spPr>
          <a:xfrm>
            <a:off x="7832035" y="2130950"/>
            <a:ext cx="4142629" cy="1815882"/>
          </a:xfrm>
          <a:prstGeom prst="rect">
            <a:avLst/>
          </a:prstGeom>
          <a:noFill/>
        </p:spPr>
        <p:txBody>
          <a:bodyPr wrap="square" rtlCol="0">
            <a:spAutoFit/>
          </a:bodyPr>
          <a:lstStyle/>
          <a:p>
            <a:r>
              <a:rPr lang="ja-JP" altLang="fr-FR" sz="1600" dirty="0" smtClean="0"/>
              <a:t>■マクロンの勝利？</a:t>
            </a:r>
            <a:endParaRPr lang="fr-FR" altLang="ja-JP" sz="1600" dirty="0" smtClean="0"/>
          </a:p>
          <a:p>
            <a:endParaRPr lang="fr-FR" altLang="ja-JP" sz="1600" dirty="0" smtClean="0"/>
          </a:p>
          <a:p>
            <a:r>
              <a:rPr lang="ja-JP" altLang="fr-FR" sz="1600" dirty="0" smtClean="0"/>
              <a:t>■「グローバル・リベラリズム</a:t>
            </a:r>
            <a:r>
              <a:rPr lang="fr-FR" altLang="ja-JP" sz="1600" dirty="0" smtClean="0"/>
              <a:t>vs.</a:t>
            </a:r>
            <a:r>
              <a:rPr lang="ja-JP" altLang="fr-FR" sz="1600" dirty="0" smtClean="0"/>
              <a:t>ナショナル・ポピュリズム」？</a:t>
            </a:r>
            <a:endParaRPr lang="fr-FR" altLang="ja-JP" sz="1600" dirty="0" smtClean="0"/>
          </a:p>
          <a:p>
            <a:endParaRPr lang="fr-FR" sz="1600" dirty="0" smtClean="0"/>
          </a:p>
          <a:p>
            <a:r>
              <a:rPr lang="ja-JP" altLang="fr-FR" sz="1600" dirty="0" smtClean="0"/>
              <a:t>⇒ 候補者</a:t>
            </a:r>
            <a:r>
              <a:rPr lang="fr-FR" altLang="ja-JP" sz="1600" dirty="0" smtClean="0"/>
              <a:t>12</a:t>
            </a:r>
            <a:r>
              <a:rPr lang="ja-JP" altLang="fr-FR" sz="1600" dirty="0" smtClean="0"/>
              <a:t>名中</a:t>
            </a:r>
            <a:r>
              <a:rPr lang="fr-FR" altLang="ja-JP" sz="1600" dirty="0" smtClean="0"/>
              <a:t>9</a:t>
            </a:r>
            <a:r>
              <a:rPr lang="ja-JP" altLang="fr-FR" sz="1600" dirty="0" smtClean="0"/>
              <a:t>名が「欧州懐疑主義者」、</a:t>
            </a:r>
            <a:endParaRPr lang="fr-FR" sz="1600" dirty="0"/>
          </a:p>
          <a:p>
            <a:r>
              <a:rPr lang="ja-JP" altLang="fr-FR" sz="1600" dirty="0" smtClean="0"/>
              <a:t>　得票率</a:t>
            </a:r>
            <a:r>
              <a:rPr lang="fr-FR" altLang="ja-JP" sz="1600" dirty="0" smtClean="0"/>
              <a:t>60</a:t>
            </a:r>
            <a:r>
              <a:rPr lang="ja-JP" altLang="fr-FR" sz="1600" dirty="0" smtClean="0"/>
              <a:t>％</a:t>
            </a:r>
            <a:endParaRPr lang="en-US" sz="1600" dirty="0"/>
          </a:p>
        </p:txBody>
      </p:sp>
    </p:spTree>
    <p:extLst>
      <p:ext uri="{BB962C8B-B14F-4D97-AF65-F5344CB8AC3E}">
        <p14:creationId xmlns:p14="http://schemas.microsoft.com/office/powerpoint/2010/main" val="2295990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fr-FR" dirty="0" smtClean="0"/>
              <a:t>本報告の目的</a:t>
            </a:r>
            <a:endParaRPr lang="en-US" dirty="0"/>
          </a:p>
        </p:txBody>
      </p:sp>
      <p:sp>
        <p:nvSpPr>
          <p:cNvPr id="3" name="コンテンツ プレースホルダー 2"/>
          <p:cNvSpPr>
            <a:spLocks noGrp="1"/>
          </p:cNvSpPr>
          <p:nvPr>
            <p:ph idx="1"/>
          </p:nvPr>
        </p:nvSpPr>
        <p:spPr/>
        <p:txBody>
          <a:bodyPr/>
          <a:lstStyle/>
          <a:p>
            <a:endParaRPr lang="fr-FR" altLang="ja-JP" dirty="0" smtClean="0"/>
          </a:p>
          <a:p>
            <a:r>
              <a:rPr lang="ja-JP" altLang="fr-FR" dirty="0" smtClean="0"/>
              <a:t>「反</a:t>
            </a:r>
            <a:r>
              <a:rPr lang="fr-FR" altLang="ja-JP" dirty="0" smtClean="0"/>
              <a:t>EU</a:t>
            </a:r>
            <a:r>
              <a:rPr lang="ja-JP" altLang="fr-FR" dirty="0" smtClean="0"/>
              <a:t>は</a:t>
            </a:r>
            <a:r>
              <a:rPr lang="fr-FR" altLang="ja-JP" dirty="0" smtClean="0"/>
              <a:t>1</a:t>
            </a:r>
            <a:r>
              <a:rPr lang="ja-JP" altLang="fr-FR" dirty="0" smtClean="0"/>
              <a:t>日にしてならず」</a:t>
            </a:r>
            <a:endParaRPr lang="fr-FR" altLang="ja-JP" dirty="0" smtClean="0"/>
          </a:p>
          <a:p>
            <a:r>
              <a:rPr lang="ja-JP" altLang="fr-FR" dirty="0" smtClean="0"/>
              <a:t>「</a:t>
            </a:r>
            <a:r>
              <a:rPr lang="ja-JP" altLang="fr-FR" dirty="0"/>
              <a:t>過去への関心の喪失、時系列と出来事（</a:t>
            </a:r>
            <a:r>
              <a:rPr lang="fr-FR" altLang="ja-JP" dirty="0"/>
              <a:t>『</a:t>
            </a:r>
            <a:r>
              <a:rPr lang="ja-JP" altLang="fr-FR" dirty="0"/>
              <a:t>事件の歴史</a:t>
            </a:r>
            <a:r>
              <a:rPr lang="fr-FR" altLang="ja-JP" dirty="0"/>
              <a:t>』</a:t>
            </a:r>
            <a:r>
              <a:rPr lang="ja-JP" altLang="fr-FR" dirty="0"/>
              <a:t>）の無視、政治史の過度の回避」（</a:t>
            </a:r>
            <a:r>
              <a:rPr lang="en-US" dirty="0" err="1"/>
              <a:t>Judt</a:t>
            </a:r>
            <a:r>
              <a:rPr lang="en-US" dirty="0"/>
              <a:t> 1979:79</a:t>
            </a:r>
            <a:r>
              <a:rPr lang="ja-JP" altLang="fr-FR" dirty="0" smtClean="0"/>
              <a:t>）</a:t>
            </a:r>
            <a:endParaRPr lang="fr-FR" altLang="ja-JP" dirty="0" smtClean="0"/>
          </a:p>
          <a:p>
            <a:endParaRPr lang="fr-FR" altLang="ja-JP" dirty="0" smtClean="0"/>
          </a:p>
          <a:p>
            <a:pPr marL="0" indent="0">
              <a:buNone/>
            </a:pPr>
            <a:r>
              <a:rPr lang="ja-JP" altLang="fr-FR" dirty="0" smtClean="0"/>
              <a:t>⇒（国民</a:t>
            </a:r>
            <a:r>
              <a:rPr lang="ja-JP" altLang="fr-FR" dirty="0"/>
              <a:t>戦線</a:t>
            </a:r>
            <a:r>
              <a:rPr lang="ja-JP" altLang="fr-FR" dirty="0" smtClean="0"/>
              <a:t>を含む）欧州懐疑主義が台頭した史的起源の特定とその伝播のメカニズムを解明すること</a:t>
            </a:r>
            <a:endParaRPr lang="en-US" dirty="0"/>
          </a:p>
        </p:txBody>
      </p:sp>
    </p:spTree>
    <p:extLst>
      <p:ext uri="{BB962C8B-B14F-4D97-AF65-F5344CB8AC3E}">
        <p14:creationId xmlns:p14="http://schemas.microsoft.com/office/powerpoint/2010/main" val="1198952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fr-FR" dirty="0" smtClean="0"/>
              <a:t>ルペンの得票構造</a:t>
            </a:r>
            <a:endParaRPr 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60195762"/>
              </p:ext>
            </p:extLst>
          </p:nvPr>
        </p:nvGraphicFramePr>
        <p:xfrm>
          <a:off x="478416" y="1871420"/>
          <a:ext cx="5031837" cy="4855382"/>
        </p:xfrm>
        <a:graphic>
          <a:graphicData uri="http://schemas.openxmlformats.org/drawingml/2006/table">
            <a:tbl>
              <a:tblPr firstRow="1" firstCol="1" bandRow="1"/>
              <a:tblGrid>
                <a:gridCol w="838147"/>
                <a:gridCol w="838738"/>
                <a:gridCol w="838738"/>
                <a:gridCol w="838738"/>
                <a:gridCol w="838738"/>
                <a:gridCol w="838738"/>
              </a:tblGrid>
              <a:tr h="152914">
                <a:tc>
                  <a:txBody>
                    <a:bodyPr/>
                    <a:lstStyle/>
                    <a:p>
                      <a:pPr algn="just">
                        <a:spcAft>
                          <a:spcPts val="0"/>
                        </a:spcAft>
                      </a:pPr>
                      <a:r>
                        <a:rPr lang="en-US" sz="900" b="1" kern="100" dirty="0">
                          <a:effectLst/>
                          <a:latin typeface="Times New Roman" panose="02020603050405020304" pitchFamily="18" charset="0"/>
                          <a:ea typeface="ＭＳ 明朝" panose="02020609040205080304" pitchFamily="17" charset="-128"/>
                        </a:rPr>
                        <a:t> </a:t>
                      </a:r>
                      <a:endParaRPr lang="fr-FR" sz="900" kern="100" dirty="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800" kern="100">
                          <a:effectLst/>
                          <a:latin typeface="Times New Roman" panose="02020603050405020304" pitchFamily="18" charset="0"/>
                          <a:ea typeface="ＭＳ 明朝" panose="02020609040205080304" pitchFamily="17" charset="-128"/>
                        </a:rPr>
                        <a:t>メランション</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800" kern="100">
                          <a:effectLst/>
                          <a:latin typeface="Times New Roman" panose="02020603050405020304" pitchFamily="18" charset="0"/>
                          <a:ea typeface="ＭＳ 明朝" panose="02020609040205080304" pitchFamily="17" charset="-128"/>
                        </a:rPr>
                        <a:t>アモン</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800" b="1" kern="100">
                          <a:effectLst/>
                          <a:latin typeface="Times New Roman" panose="02020603050405020304" pitchFamily="18" charset="0"/>
                          <a:ea typeface="ＭＳ 明朝" panose="02020609040205080304" pitchFamily="17" charset="-128"/>
                        </a:rPr>
                        <a:t>マクロン</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800" kern="100">
                          <a:effectLst/>
                          <a:latin typeface="Times New Roman" panose="02020603050405020304" pitchFamily="18" charset="0"/>
                          <a:ea typeface="ＭＳ 明朝" panose="02020609040205080304" pitchFamily="17" charset="-128"/>
                        </a:rPr>
                        <a:t>フィヨン</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800" b="1" kern="100">
                          <a:effectLst/>
                          <a:latin typeface="Times New Roman" panose="02020603050405020304" pitchFamily="18" charset="0"/>
                          <a:ea typeface="ＭＳ 明朝" panose="02020609040205080304" pitchFamily="17" charset="-128"/>
                        </a:rPr>
                        <a:t>ルペン</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a:txBody>
                    <a:bodyPr/>
                    <a:lstStyle/>
                    <a:p>
                      <a:pPr algn="ctr">
                        <a:spcAft>
                          <a:spcPts val="0"/>
                        </a:spcAft>
                      </a:pPr>
                      <a:r>
                        <a:rPr lang="ja-JP" sz="900" b="1" kern="100">
                          <a:effectLst/>
                          <a:latin typeface="Times New Roman" panose="02020603050405020304" pitchFamily="18" charset="0"/>
                          <a:ea typeface="ＭＳ 明朝" panose="02020609040205080304" pitchFamily="17" charset="-128"/>
                        </a:rPr>
                        <a:t>得票率</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19.6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dirty="0">
                          <a:effectLst/>
                          <a:latin typeface="Times New Roman" panose="02020603050405020304" pitchFamily="18" charset="0"/>
                          <a:ea typeface="ＭＳ 明朝" panose="02020609040205080304" pitchFamily="17" charset="-128"/>
                        </a:rPr>
                        <a:t>6.4</a:t>
                      </a:r>
                      <a:endParaRPr lang="fr-FR" sz="900" kern="100" dirty="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24</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20</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21.3</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a:txBody>
                    <a:bodyPr/>
                    <a:lstStyle/>
                    <a:p>
                      <a:pPr algn="ctr">
                        <a:spcAft>
                          <a:spcPts val="0"/>
                        </a:spcAft>
                      </a:pPr>
                      <a:r>
                        <a:rPr lang="ja-JP" sz="900" b="1" kern="100">
                          <a:effectLst/>
                          <a:latin typeface="Times New Roman" panose="02020603050405020304" pitchFamily="18" charset="0"/>
                          <a:ea typeface="ＭＳ 明朝" panose="02020609040205080304" pitchFamily="17" charset="-128"/>
                        </a:rPr>
                        <a:t>男性</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19</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5</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22</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a:txBody>
                    <a:bodyPr/>
                    <a:lstStyle/>
                    <a:p>
                      <a:pPr algn="ctr">
                        <a:spcAft>
                          <a:spcPts val="0"/>
                        </a:spcAft>
                      </a:pPr>
                      <a:r>
                        <a:rPr lang="ja-JP" sz="900" b="1" kern="100">
                          <a:effectLst/>
                          <a:latin typeface="Times New Roman" panose="02020603050405020304" pitchFamily="18" charset="0"/>
                          <a:ea typeface="ＭＳ 明朝" panose="02020609040205080304" pitchFamily="17" charset="-128"/>
                        </a:rPr>
                        <a:t>女性</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8</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22</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19</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a:txBody>
                    <a:bodyPr/>
                    <a:lstStyle/>
                    <a:p>
                      <a:pPr algn="ctr">
                        <a:spcAft>
                          <a:spcPts val="0"/>
                        </a:spcAft>
                      </a:pPr>
                      <a:r>
                        <a:rPr lang="en-US" sz="900" b="1" kern="100">
                          <a:effectLst/>
                          <a:latin typeface="Times New Roman" panose="02020603050405020304" pitchFamily="18" charset="0"/>
                          <a:ea typeface="ＭＳ 明朝" panose="02020609040205080304" pitchFamily="17" charset="-128"/>
                        </a:rPr>
                        <a:t>18-24</a:t>
                      </a:r>
                      <a:r>
                        <a:rPr lang="ja-JP" sz="900" b="1" kern="100">
                          <a:effectLst/>
                          <a:latin typeface="Times New Roman" panose="02020603050405020304" pitchFamily="18" charset="0"/>
                          <a:ea typeface="ＭＳ 明朝" panose="02020609040205080304" pitchFamily="17" charset="-128"/>
                        </a:rPr>
                        <a:t>歳</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27</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12</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10</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a:txBody>
                    <a:bodyPr/>
                    <a:lstStyle/>
                    <a:p>
                      <a:pPr algn="ctr">
                        <a:spcAft>
                          <a:spcPts val="0"/>
                        </a:spcAft>
                      </a:pPr>
                      <a:r>
                        <a:rPr lang="en-US" sz="900" b="1" kern="100">
                          <a:effectLst/>
                          <a:latin typeface="Times New Roman" panose="02020603050405020304" pitchFamily="18" charset="0"/>
                          <a:ea typeface="ＭＳ 明朝" panose="02020609040205080304" pitchFamily="17" charset="-128"/>
                        </a:rPr>
                        <a:t>25-34</a:t>
                      </a:r>
                      <a:r>
                        <a:rPr lang="ja-JP" sz="900" b="1" kern="100">
                          <a:effectLst/>
                          <a:latin typeface="Times New Roman" panose="02020603050405020304" pitchFamily="18" charset="0"/>
                          <a:ea typeface="ＭＳ 明朝" panose="02020609040205080304" pitchFamily="17" charset="-128"/>
                        </a:rPr>
                        <a:t>歳</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dirty="0">
                          <a:effectLst/>
                          <a:latin typeface="Times New Roman" panose="02020603050405020304" pitchFamily="18" charset="0"/>
                          <a:ea typeface="ＭＳ 明朝" panose="02020609040205080304" pitchFamily="17" charset="-128"/>
                        </a:rPr>
                        <a:t>25</a:t>
                      </a:r>
                      <a:endParaRPr lang="fr-FR" sz="900" kern="100" dirty="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7</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25</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a:txBody>
                    <a:bodyPr/>
                    <a:lstStyle/>
                    <a:p>
                      <a:pPr algn="ctr">
                        <a:spcAft>
                          <a:spcPts val="0"/>
                        </a:spcAft>
                      </a:pPr>
                      <a:r>
                        <a:rPr lang="en-US" sz="900" b="1" kern="100">
                          <a:effectLst/>
                          <a:latin typeface="Times New Roman" panose="02020603050405020304" pitchFamily="18" charset="0"/>
                          <a:ea typeface="ＭＳ 明朝" panose="02020609040205080304" pitchFamily="17" charset="-128"/>
                        </a:rPr>
                        <a:t>35-49</a:t>
                      </a:r>
                      <a:r>
                        <a:rPr lang="ja-JP" sz="900" b="1" kern="100">
                          <a:effectLst/>
                          <a:latin typeface="Times New Roman" panose="02020603050405020304" pitchFamily="18" charset="0"/>
                          <a:ea typeface="ＭＳ 明朝" panose="02020609040205080304" pitchFamily="17" charset="-128"/>
                        </a:rPr>
                        <a:t>歳</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8</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23</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12</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a:txBody>
                    <a:bodyPr/>
                    <a:lstStyle/>
                    <a:p>
                      <a:pPr algn="ctr">
                        <a:spcAft>
                          <a:spcPts val="0"/>
                        </a:spcAft>
                      </a:pPr>
                      <a:r>
                        <a:rPr lang="en-US" sz="900" b="1" kern="100">
                          <a:effectLst/>
                          <a:latin typeface="Times New Roman" panose="02020603050405020304" pitchFamily="18" charset="0"/>
                          <a:ea typeface="ＭＳ 明朝" panose="02020609040205080304" pitchFamily="17" charset="-128"/>
                        </a:rPr>
                        <a:t>50-64</a:t>
                      </a:r>
                      <a:r>
                        <a:rPr lang="ja-JP" sz="900" b="1" kern="100">
                          <a:effectLst/>
                          <a:latin typeface="Times New Roman" panose="02020603050405020304" pitchFamily="18" charset="0"/>
                          <a:ea typeface="ＭＳ 明朝" panose="02020609040205080304" pitchFamily="17" charset="-128"/>
                        </a:rPr>
                        <a:t>歳</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20</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5</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24</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18</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23</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a:txBody>
                    <a:bodyPr/>
                    <a:lstStyle/>
                    <a:p>
                      <a:pPr algn="ctr">
                        <a:spcAft>
                          <a:spcPts val="0"/>
                        </a:spcAft>
                      </a:pPr>
                      <a:r>
                        <a:rPr lang="en-US" sz="900" b="1" kern="100">
                          <a:effectLst/>
                          <a:latin typeface="Times New Roman" panose="02020603050405020304" pitchFamily="18" charset="0"/>
                          <a:ea typeface="ＭＳ 明朝" panose="02020609040205080304" pitchFamily="17" charset="-128"/>
                        </a:rPr>
                        <a:t>65</a:t>
                      </a:r>
                      <a:r>
                        <a:rPr lang="ja-JP" sz="900" b="1" kern="100">
                          <a:effectLst/>
                          <a:latin typeface="Times New Roman" panose="02020603050405020304" pitchFamily="18" charset="0"/>
                          <a:ea typeface="ＭＳ 明朝" panose="02020609040205080304" pitchFamily="17" charset="-128"/>
                        </a:rPr>
                        <a:t>歳以上</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3</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27</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41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12</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rowSpan="2">
                  <a:txBody>
                    <a:bodyPr/>
                    <a:lstStyle/>
                    <a:p>
                      <a:pPr algn="ctr">
                        <a:spcAft>
                          <a:spcPts val="0"/>
                        </a:spcAft>
                      </a:pPr>
                      <a:r>
                        <a:rPr lang="ja-JP" sz="900" b="1" kern="100">
                          <a:effectLst/>
                          <a:latin typeface="Times New Roman" panose="02020603050405020304" pitchFamily="18" charset="0"/>
                          <a:ea typeface="ＭＳ 明朝" panose="02020609040205080304" pitchFamily="17" charset="-128"/>
                        </a:rPr>
                        <a:t>上級職位</a:t>
                      </a:r>
                      <a:endParaRPr lang="fr-FR" sz="900" kern="100">
                        <a:effectLst/>
                        <a:latin typeface="Times New Roman" panose="02020603050405020304" pitchFamily="18" charset="0"/>
                        <a:ea typeface="ＭＳ 明朝" panose="02020609040205080304" pitchFamily="17" charset="-128"/>
                      </a:endParaRPr>
                    </a:p>
                    <a:p>
                      <a:pPr algn="ctr">
                        <a:spcAft>
                          <a:spcPts val="0"/>
                        </a:spcAft>
                      </a:pPr>
                      <a:r>
                        <a:rPr lang="ja-JP" sz="900" b="1" kern="100">
                          <a:effectLst/>
                          <a:latin typeface="Times New Roman" panose="02020603050405020304" pitchFamily="18" charset="0"/>
                          <a:ea typeface="ＭＳ 明朝" panose="02020609040205080304" pitchFamily="17" charset="-128"/>
                        </a:rPr>
                        <a:t>（管理職）</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19</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7</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32</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24</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10</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vMerge="1">
                  <a:txBody>
                    <a:bodyPr/>
                    <a:lstStyle/>
                    <a:p>
                      <a:endParaRPr lang="en-US"/>
                    </a:p>
                  </a:txBody>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9</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39</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a:txBody>
                    <a:bodyPr/>
                    <a:lstStyle/>
                    <a:p>
                      <a:pPr algn="ctr">
                        <a:spcAft>
                          <a:spcPts val="0"/>
                        </a:spcAft>
                      </a:pPr>
                      <a:r>
                        <a:rPr lang="ja-JP" sz="900" b="1" kern="100">
                          <a:effectLst/>
                          <a:latin typeface="Times New Roman" panose="02020603050405020304" pitchFamily="18" charset="0"/>
                          <a:ea typeface="ＭＳ 明朝" panose="02020609040205080304" pitchFamily="17" charset="-128"/>
                        </a:rPr>
                        <a:t>中間管理職</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9</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30</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12</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16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rowSpan="4">
                  <a:txBody>
                    <a:bodyPr/>
                    <a:lstStyle/>
                    <a:p>
                      <a:pPr algn="ctr">
                        <a:spcAft>
                          <a:spcPts val="0"/>
                        </a:spcAft>
                      </a:pPr>
                      <a:r>
                        <a:rPr lang="ja-JP" sz="900" b="1" kern="100">
                          <a:effectLst/>
                          <a:latin typeface="Times New Roman" panose="02020603050405020304" pitchFamily="18" charset="0"/>
                          <a:ea typeface="ＭＳ 明朝" panose="02020609040205080304" pitchFamily="17" charset="-128"/>
                        </a:rPr>
                        <a:t>下位職位</a:t>
                      </a:r>
                      <a:endParaRPr lang="fr-FR" sz="900" kern="100">
                        <a:effectLst/>
                        <a:latin typeface="Times New Roman" panose="02020603050405020304" pitchFamily="18" charset="0"/>
                        <a:ea typeface="ＭＳ 明朝" panose="02020609040205080304" pitchFamily="17" charset="-128"/>
                      </a:endParaRPr>
                    </a:p>
                    <a:p>
                      <a:pPr algn="ctr">
                        <a:spcAft>
                          <a:spcPts val="0"/>
                        </a:spcAft>
                      </a:pPr>
                      <a:r>
                        <a:rPr lang="ja-JP" sz="900" b="1" kern="100">
                          <a:effectLst/>
                          <a:latin typeface="Times New Roman" panose="02020603050405020304" pitchFamily="18" charset="0"/>
                          <a:ea typeface="ＭＳ 明朝" panose="02020609040205080304" pitchFamily="17" charset="-128"/>
                        </a:rPr>
                        <a:t>（従業員）</a:t>
                      </a:r>
                      <a:endParaRPr lang="fr-FR" sz="900" kern="100">
                        <a:effectLst/>
                        <a:latin typeface="Times New Roman" panose="02020603050405020304" pitchFamily="18" charset="0"/>
                        <a:ea typeface="ＭＳ 明朝" panose="02020609040205080304" pitchFamily="17" charset="-128"/>
                      </a:endParaRPr>
                    </a:p>
                    <a:p>
                      <a:pPr algn="ctr">
                        <a:spcAft>
                          <a:spcPts val="0"/>
                        </a:spcAft>
                      </a:pPr>
                      <a:r>
                        <a:rPr lang="ja-JP" sz="900" b="1" kern="100">
                          <a:effectLst/>
                          <a:latin typeface="Times New Roman" panose="02020603050405020304" pitchFamily="18" charset="0"/>
                          <a:ea typeface="ＭＳ 明朝" panose="02020609040205080304" pitchFamily="17" charset="-128"/>
                        </a:rPr>
                        <a:t>（労働者）</a:t>
                      </a:r>
                      <a:endParaRPr lang="fr-FR" sz="900" kern="100">
                        <a:effectLst/>
                        <a:latin typeface="Times New Roman" panose="02020603050405020304" pitchFamily="18" charset="0"/>
                        <a:ea typeface="ＭＳ 明朝" panose="02020609040205080304" pitchFamily="17" charset="-128"/>
                      </a:endParaRPr>
                    </a:p>
                    <a:p>
                      <a:pPr algn="ctr">
                        <a:spcAft>
                          <a:spcPts val="0"/>
                        </a:spcAft>
                      </a:pPr>
                      <a:r>
                        <a:rPr lang="ja-JP" sz="900" b="1" kern="100">
                          <a:effectLst/>
                          <a:latin typeface="Times New Roman" panose="02020603050405020304" pitchFamily="18" charset="0"/>
                          <a:ea typeface="ＭＳ 明朝" panose="02020609040205080304" pitchFamily="17" charset="-128"/>
                        </a:rPr>
                        <a:t>（無職）</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24</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16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9</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36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vMerge="1">
                  <a:txBody>
                    <a:bodyPr/>
                    <a:lstStyle/>
                    <a:p>
                      <a:endParaRPr lang="en-US"/>
                    </a:p>
                  </a:txBody>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17</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29</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vMerge="1">
                  <a:txBody>
                    <a:bodyPr/>
                    <a:lstStyle/>
                    <a:p>
                      <a:endParaRPr lang="en-US"/>
                    </a:p>
                  </a:txBody>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5</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16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7</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43</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vMerge="1">
                  <a:txBody>
                    <a:bodyPr/>
                    <a:lstStyle/>
                    <a:p>
                      <a:endParaRPr lang="en-US"/>
                    </a:p>
                  </a:txBody>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24</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30</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17</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a:txBody>
                    <a:bodyPr/>
                    <a:lstStyle/>
                    <a:p>
                      <a:pPr algn="just">
                        <a:spcAft>
                          <a:spcPts val="0"/>
                        </a:spcAft>
                      </a:pPr>
                      <a:r>
                        <a:rPr lang="en-US" sz="900" b="1" kern="100">
                          <a:effectLst/>
                          <a:latin typeface="Times New Roman" panose="02020603050405020304" pitchFamily="18" charset="0"/>
                          <a:ea typeface="ＭＳ 明朝" panose="02020609040205080304" pitchFamily="17" charset="-128"/>
                        </a:rPr>
                        <a:t>1500E</a:t>
                      </a:r>
                      <a:r>
                        <a:rPr lang="ja-JP" sz="900" b="1" kern="100">
                          <a:effectLst/>
                          <a:latin typeface="Times New Roman" panose="02020603050405020304" pitchFamily="18" charset="0"/>
                          <a:ea typeface="ＭＳ 明朝" panose="02020609040205080304" pitchFamily="17" charset="-128"/>
                        </a:rPr>
                        <a:t>未満</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28</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8</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14</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12</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28</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a:txBody>
                    <a:bodyPr/>
                    <a:lstStyle/>
                    <a:p>
                      <a:pPr algn="just">
                        <a:spcAft>
                          <a:spcPts val="0"/>
                        </a:spcAft>
                      </a:pPr>
                      <a:r>
                        <a:rPr lang="en-US" sz="900" b="1" kern="100">
                          <a:effectLst/>
                          <a:latin typeface="Times New Roman" panose="02020603050405020304" pitchFamily="18" charset="0"/>
                          <a:ea typeface="ＭＳ 明朝" panose="02020609040205080304" pitchFamily="17" charset="-128"/>
                        </a:rPr>
                        <a:t>2500E</a:t>
                      </a:r>
                      <a:r>
                        <a:rPr lang="ja-JP" sz="900" b="1" kern="100">
                          <a:effectLst/>
                          <a:latin typeface="Times New Roman" panose="02020603050405020304" pitchFamily="18" charset="0"/>
                          <a:ea typeface="ＭＳ 明朝" panose="02020609040205080304" pitchFamily="17" charset="-128"/>
                        </a:rPr>
                        <a:t>未満</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19</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7</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15</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27</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a:txBody>
                    <a:bodyPr/>
                    <a:lstStyle/>
                    <a:p>
                      <a:pPr algn="just">
                        <a:spcAft>
                          <a:spcPts val="0"/>
                        </a:spcAft>
                      </a:pPr>
                      <a:r>
                        <a:rPr lang="en-US" sz="900" b="1" kern="100">
                          <a:effectLst/>
                          <a:latin typeface="Times New Roman" panose="02020603050405020304" pitchFamily="18" charset="0"/>
                          <a:ea typeface="ＭＳ 明朝" panose="02020609040205080304" pitchFamily="17" charset="-128"/>
                        </a:rPr>
                        <a:t>3500E</a:t>
                      </a:r>
                      <a:r>
                        <a:rPr lang="ja-JP" sz="900" b="1" kern="100">
                          <a:effectLst/>
                          <a:latin typeface="Times New Roman" panose="02020603050405020304" pitchFamily="18" charset="0"/>
                          <a:ea typeface="ＭＳ 明朝" panose="02020609040205080304" pitchFamily="17" charset="-128"/>
                        </a:rPr>
                        <a:t>未満</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22</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22</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20</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a:txBody>
                    <a:bodyPr/>
                    <a:lstStyle/>
                    <a:p>
                      <a:pPr algn="just">
                        <a:spcAft>
                          <a:spcPts val="0"/>
                        </a:spcAft>
                      </a:pPr>
                      <a:r>
                        <a:rPr lang="en-US" sz="900" b="1" kern="100">
                          <a:effectLst/>
                          <a:latin typeface="Times New Roman" panose="02020603050405020304" pitchFamily="18" charset="0"/>
                          <a:ea typeface="ＭＳ 明朝" panose="02020609040205080304" pitchFamily="17" charset="-128"/>
                        </a:rPr>
                        <a:t>3500E</a:t>
                      </a:r>
                      <a:r>
                        <a:rPr lang="ja-JP" sz="900" b="1" kern="100">
                          <a:effectLst/>
                          <a:latin typeface="Times New Roman" panose="02020603050405020304" pitchFamily="18" charset="0"/>
                          <a:ea typeface="ＭＳ 明朝" panose="02020609040205080304" pitchFamily="17" charset="-128"/>
                        </a:rPr>
                        <a:t>以上</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14</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4</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36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12</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756">
                <a:tc rowSpan="6">
                  <a:txBody>
                    <a:bodyPr/>
                    <a:lstStyle/>
                    <a:p>
                      <a:pPr algn="just">
                        <a:spcAft>
                          <a:spcPts val="0"/>
                        </a:spcAft>
                      </a:pPr>
                      <a:r>
                        <a:rPr lang="en-US" sz="900" b="1" kern="100" dirty="0">
                          <a:effectLst/>
                          <a:latin typeface="Times New Roman" panose="02020603050405020304" pitchFamily="18" charset="0"/>
                          <a:ea typeface="ＭＳ 明朝" panose="02020609040205080304" pitchFamily="17" charset="-128"/>
                        </a:rPr>
                        <a:t>2012</a:t>
                      </a:r>
                      <a:r>
                        <a:rPr lang="ja-JP" sz="900" b="1" kern="100" dirty="0">
                          <a:effectLst/>
                          <a:latin typeface="Times New Roman" panose="02020603050405020304" pitchFamily="18" charset="0"/>
                          <a:ea typeface="ＭＳ 明朝" panose="02020609040205080304" pitchFamily="17" charset="-128"/>
                        </a:rPr>
                        <a:t>年投票</a:t>
                      </a:r>
                      <a:r>
                        <a:rPr lang="ja-JP" sz="900" b="1" kern="100" dirty="0" smtClean="0">
                          <a:effectLst/>
                          <a:latin typeface="Times New Roman" panose="02020603050405020304" pitchFamily="18" charset="0"/>
                          <a:ea typeface="ＭＳ 明朝" panose="02020609040205080304" pitchFamily="17" charset="-128"/>
                        </a:rPr>
                        <a:t>候補者</a:t>
                      </a:r>
                      <a:endParaRPr lang="fr-FR" altLang="ja-JP" sz="900" b="1" kern="100" dirty="0" smtClean="0">
                        <a:effectLst/>
                        <a:latin typeface="Times New Roman" panose="02020603050405020304" pitchFamily="18" charset="0"/>
                        <a:ea typeface="ＭＳ 明朝" panose="02020609040205080304" pitchFamily="17" charset="-128"/>
                      </a:endParaRPr>
                    </a:p>
                    <a:p>
                      <a:pPr algn="just">
                        <a:spcAft>
                          <a:spcPts val="0"/>
                        </a:spcAft>
                      </a:pPr>
                      <a:endParaRPr lang="fr-FR" sz="900" kern="100" dirty="0">
                        <a:effectLst/>
                        <a:latin typeface="Times New Roman" panose="02020603050405020304" pitchFamily="18" charset="0"/>
                        <a:ea typeface="ＭＳ 明朝" panose="02020609040205080304" pitchFamily="17" charset="-128"/>
                      </a:endParaRPr>
                    </a:p>
                    <a:p>
                      <a:pPr algn="just">
                        <a:spcAft>
                          <a:spcPts val="0"/>
                        </a:spcAft>
                      </a:pPr>
                      <a:r>
                        <a:rPr lang="ja-JP" sz="800" b="1" kern="100" dirty="0" smtClean="0">
                          <a:effectLst/>
                          <a:latin typeface="Times New Roman" panose="02020603050405020304" pitchFamily="18" charset="0"/>
                          <a:ea typeface="ＭＳ 明朝" panose="02020609040205080304" pitchFamily="17" charset="-128"/>
                        </a:rPr>
                        <a:t>メランション</a:t>
                      </a:r>
                      <a:endParaRPr lang="fr-FR" altLang="ja-JP" sz="800" b="1" kern="100" dirty="0" smtClean="0">
                        <a:effectLst/>
                        <a:latin typeface="Times New Roman" panose="02020603050405020304" pitchFamily="18" charset="0"/>
                        <a:ea typeface="ＭＳ 明朝" panose="02020609040205080304" pitchFamily="17" charset="-128"/>
                      </a:endParaRPr>
                    </a:p>
                    <a:p>
                      <a:pPr algn="just">
                        <a:spcAft>
                          <a:spcPts val="0"/>
                        </a:spcAft>
                      </a:pPr>
                      <a:r>
                        <a:rPr lang="ja-JP" sz="800" b="1" kern="100" dirty="0" smtClean="0">
                          <a:effectLst/>
                          <a:latin typeface="Times New Roman" panose="02020603050405020304" pitchFamily="18" charset="0"/>
                          <a:ea typeface="ＭＳ 明朝" panose="02020609040205080304" pitchFamily="17" charset="-128"/>
                        </a:rPr>
                        <a:t>オランド</a:t>
                      </a:r>
                      <a:endParaRPr lang="fr-FR" sz="900" kern="100" dirty="0">
                        <a:effectLst/>
                        <a:latin typeface="Times New Roman" panose="02020603050405020304" pitchFamily="18" charset="0"/>
                        <a:ea typeface="ＭＳ 明朝" panose="02020609040205080304" pitchFamily="17" charset="-128"/>
                      </a:endParaRPr>
                    </a:p>
                    <a:p>
                      <a:pPr algn="just">
                        <a:spcAft>
                          <a:spcPts val="0"/>
                        </a:spcAft>
                      </a:pPr>
                      <a:endParaRPr lang="fr-FR" altLang="ja-JP" sz="800" b="1" kern="100" dirty="0" smtClean="0">
                        <a:effectLst/>
                        <a:latin typeface="Times New Roman" panose="02020603050405020304" pitchFamily="18" charset="0"/>
                        <a:ea typeface="ＭＳ 明朝" panose="02020609040205080304" pitchFamily="17" charset="-128"/>
                      </a:endParaRPr>
                    </a:p>
                    <a:p>
                      <a:pPr algn="just">
                        <a:spcAft>
                          <a:spcPts val="0"/>
                        </a:spcAft>
                      </a:pPr>
                      <a:r>
                        <a:rPr lang="ja-JP" sz="800" b="1" kern="100" dirty="0" smtClean="0">
                          <a:effectLst/>
                          <a:latin typeface="Times New Roman" panose="02020603050405020304" pitchFamily="18" charset="0"/>
                          <a:ea typeface="ＭＳ 明朝" panose="02020609040205080304" pitchFamily="17" charset="-128"/>
                        </a:rPr>
                        <a:t>バイルー</a:t>
                      </a:r>
                      <a:endParaRPr lang="fr-FR" sz="900" kern="100" dirty="0">
                        <a:effectLst/>
                        <a:latin typeface="Times New Roman" panose="02020603050405020304" pitchFamily="18" charset="0"/>
                        <a:ea typeface="ＭＳ 明朝" panose="02020609040205080304" pitchFamily="17" charset="-128"/>
                      </a:endParaRPr>
                    </a:p>
                    <a:p>
                      <a:pPr algn="just">
                        <a:spcAft>
                          <a:spcPts val="0"/>
                        </a:spcAft>
                      </a:pPr>
                      <a:endParaRPr lang="fr-FR" altLang="ja-JP" sz="800" b="1" kern="100" dirty="0" smtClean="0">
                        <a:effectLst/>
                        <a:latin typeface="Times New Roman" panose="02020603050405020304" pitchFamily="18" charset="0"/>
                        <a:ea typeface="ＭＳ 明朝" panose="02020609040205080304" pitchFamily="17" charset="-128"/>
                      </a:endParaRPr>
                    </a:p>
                    <a:p>
                      <a:pPr algn="just">
                        <a:spcAft>
                          <a:spcPts val="0"/>
                        </a:spcAft>
                      </a:pPr>
                      <a:r>
                        <a:rPr lang="ja-JP" sz="800" b="1" kern="100" dirty="0" smtClean="0">
                          <a:effectLst/>
                          <a:latin typeface="Times New Roman" panose="02020603050405020304" pitchFamily="18" charset="0"/>
                          <a:ea typeface="ＭＳ 明朝" panose="02020609040205080304" pitchFamily="17" charset="-128"/>
                        </a:rPr>
                        <a:t>サルコジ</a:t>
                      </a:r>
                      <a:endParaRPr lang="fr-FR" sz="900" kern="100" dirty="0">
                        <a:effectLst/>
                        <a:latin typeface="Times New Roman" panose="02020603050405020304" pitchFamily="18" charset="0"/>
                        <a:ea typeface="ＭＳ 明朝" panose="02020609040205080304" pitchFamily="17" charset="-128"/>
                      </a:endParaRPr>
                    </a:p>
                    <a:p>
                      <a:pPr algn="just">
                        <a:spcAft>
                          <a:spcPts val="0"/>
                        </a:spcAft>
                      </a:pPr>
                      <a:r>
                        <a:rPr lang="ja-JP" sz="800" b="1" kern="100" dirty="0">
                          <a:effectLst/>
                          <a:latin typeface="Times New Roman" panose="02020603050405020304" pitchFamily="18" charset="0"/>
                          <a:ea typeface="ＭＳ 明朝" panose="02020609040205080304" pitchFamily="17" charset="-128"/>
                        </a:rPr>
                        <a:t>ルペン</a:t>
                      </a:r>
                      <a:endParaRPr lang="fr-FR" sz="900" kern="100" dirty="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 </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 </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 </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 </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 </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vMerge="1">
                  <a:txBody>
                    <a:bodyPr/>
                    <a:lstStyle/>
                    <a:p>
                      <a:endParaRPr lang="en-US"/>
                    </a:p>
                  </a:txBody>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83</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5</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7</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0</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3</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vMerge="1">
                  <a:txBody>
                    <a:bodyPr/>
                    <a:lstStyle/>
                    <a:p>
                      <a:endParaRPr lang="en-US"/>
                    </a:p>
                  </a:txBody>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27</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14</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46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3</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vMerge="1">
                  <a:txBody>
                    <a:bodyPr/>
                    <a:lstStyle/>
                    <a:p>
                      <a:endParaRPr lang="en-US"/>
                    </a:p>
                  </a:txBody>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9</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7</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46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19</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4</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vMerge="1">
                  <a:txBody>
                    <a:bodyPr/>
                    <a:lstStyle/>
                    <a:p>
                      <a:endParaRPr lang="en-US"/>
                    </a:p>
                  </a:txBody>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4</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1</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16</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59</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14</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363">
                <a:tc vMerge="1">
                  <a:txBody>
                    <a:bodyPr/>
                    <a:lstStyle/>
                    <a:p>
                      <a:endParaRPr lang="en-US"/>
                    </a:p>
                  </a:txBody>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3</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0</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a:effectLst/>
                          <a:latin typeface="Times New Roman" panose="02020603050405020304" pitchFamily="18" charset="0"/>
                          <a:ea typeface="ＭＳ 明朝" panose="02020609040205080304" pitchFamily="17" charset="-128"/>
                        </a:rPr>
                        <a:t>4</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kern="100">
                          <a:effectLst/>
                          <a:latin typeface="Times New Roman" panose="02020603050405020304" pitchFamily="18" charset="0"/>
                          <a:ea typeface="ＭＳ 明朝" panose="02020609040205080304" pitchFamily="17" charset="-128"/>
                        </a:rPr>
                        <a:t>8</a:t>
                      </a:r>
                      <a:endParaRPr lang="fr-FR" sz="900" kern="10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kern="100" dirty="0">
                          <a:effectLst/>
                          <a:latin typeface="Times New Roman" panose="02020603050405020304" pitchFamily="18" charset="0"/>
                          <a:ea typeface="ＭＳ 明朝" panose="02020609040205080304" pitchFamily="17" charset="-128"/>
                        </a:rPr>
                        <a:t>81</a:t>
                      </a:r>
                      <a:endParaRPr lang="fr-FR" sz="900" kern="100" dirty="0">
                        <a:effectLst/>
                        <a:latin typeface="Times New Roman" panose="02020603050405020304" pitchFamily="18" charset="0"/>
                        <a:ea typeface="ＭＳ 明朝" panose="02020609040205080304" pitchFamily="17" charset="-128"/>
                      </a:endParaRPr>
                    </a:p>
                  </a:txBody>
                  <a:tcPr marL="59995" marR="599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94198" y="1531074"/>
            <a:ext cx="441659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ja-JP" sz="1000"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00"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表</a:t>
            </a:r>
            <a:r>
              <a:rPr kumimoji="0" lang="fr-FR" altLang="ja-JP" sz="1000"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2</a:t>
            </a:r>
            <a:r>
              <a:rPr kumimoji="0" lang="en-US" altLang="ja-JP" sz="1000"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00"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有権者の属性（第</a:t>
            </a:r>
            <a:r>
              <a:rPr kumimoji="0" lang="en-US" altLang="ja-JP" sz="1000"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1</a:t>
            </a:r>
            <a:r>
              <a:rPr kumimoji="0" lang="ja-JP" altLang="en-US" sz="1000"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回投票、得票率</a:t>
            </a:r>
            <a:r>
              <a:rPr kumimoji="0" lang="en-US" altLang="ja-JP" sz="1000"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5</a:t>
            </a:r>
            <a:r>
              <a:rPr kumimoji="0" lang="ja-JP" altLang="en-US" sz="1000"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％以上の候補者</a:t>
            </a:r>
            <a:r>
              <a:rPr kumimoji="0" lang="en-US" altLang="ja-JP" sz="1000"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5</a:t>
            </a:r>
            <a:r>
              <a:rPr kumimoji="0" lang="ja-JP" altLang="en-US" sz="1000" b="1" i="0" u="none" strike="noStrike" cap="none" normalizeH="0" baseline="0" dirty="0" smtClean="0">
                <a:ln>
                  <a:noFill/>
                </a:ln>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rPr>
              <a:t>名のみ、％）</a:t>
            </a:r>
            <a:endParaRPr kumimoji="0" lang="ja-JP" altLang="fr-F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6" name="正方形/長方形 5"/>
          <p:cNvSpPr/>
          <p:nvPr/>
        </p:nvSpPr>
        <p:spPr>
          <a:xfrm>
            <a:off x="5411931" y="6480581"/>
            <a:ext cx="1353256" cy="246221"/>
          </a:xfrm>
          <a:prstGeom prst="rect">
            <a:avLst/>
          </a:prstGeom>
        </p:spPr>
        <p:txBody>
          <a:bodyPr wrap="none">
            <a:spAutoFit/>
          </a:bodyPr>
          <a:lstStyle/>
          <a:p>
            <a:pPr lvl="0" eaLnBrk="0" fontAlgn="base" hangingPunct="0">
              <a:spcBef>
                <a:spcPct val="0"/>
              </a:spcBef>
              <a:spcAft>
                <a:spcPct val="0"/>
              </a:spcAft>
            </a:pPr>
            <a:r>
              <a:rPr lang="ja-JP" altLang="en-US" sz="1000" b="1"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00" b="1" dirty="0" smtClean="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出典</a:t>
            </a:r>
            <a:r>
              <a:rPr lang="ja-JP" altLang="fr-FR" sz="1000" b="1" dirty="0" smtClean="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00" b="1" dirty="0" smtClean="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BVA</a:t>
            </a:r>
            <a:r>
              <a:rPr lang="ja-JP" altLang="en-US" sz="1000" b="1" dirty="0">
                <a:solidFill>
                  <a:prstClr val="black"/>
                </a:solidFill>
                <a:latin typeface="Times New Roman" panose="02020603050405020304" pitchFamily="18" charset="0"/>
                <a:ea typeface="ＭＳ 明朝" panose="02020609040205080304" pitchFamily="17" charset="-128"/>
                <a:cs typeface="Times New Roman" panose="02020603050405020304" pitchFamily="18" charset="0"/>
              </a:rPr>
              <a:t>調査）</a:t>
            </a:r>
            <a:endParaRPr lang="ja-JP" altLang="fr-FR" sz="800" dirty="0">
              <a:solidFill>
                <a:prstClr val="black"/>
              </a:solidFill>
            </a:endParaRPr>
          </a:p>
        </p:txBody>
      </p:sp>
      <p:sp>
        <p:nvSpPr>
          <p:cNvPr id="7" name="テキスト ボックス 6"/>
          <p:cNvSpPr txBox="1"/>
          <p:nvPr/>
        </p:nvSpPr>
        <p:spPr>
          <a:xfrm>
            <a:off x="5828306" y="2054294"/>
            <a:ext cx="6011186" cy="1477328"/>
          </a:xfrm>
          <a:prstGeom prst="rect">
            <a:avLst/>
          </a:prstGeom>
          <a:noFill/>
        </p:spPr>
        <p:txBody>
          <a:bodyPr wrap="square" rtlCol="0">
            <a:spAutoFit/>
          </a:bodyPr>
          <a:lstStyle/>
          <a:p>
            <a:r>
              <a:rPr lang="ja-JP" altLang="fr-FR" dirty="0" smtClean="0"/>
              <a:t>■「グローバル化の敗者」</a:t>
            </a:r>
            <a:endParaRPr lang="fr-FR" altLang="ja-JP" dirty="0" smtClean="0"/>
          </a:p>
          <a:p>
            <a:r>
              <a:rPr lang="ja-JP" altLang="fr-FR" dirty="0" smtClean="0"/>
              <a:t>■「グローバル化と低成長時代の</a:t>
            </a:r>
            <a:r>
              <a:rPr lang="fr-FR" altLang="ja-JP" dirty="0" smtClean="0"/>
              <a:t>FN</a:t>
            </a:r>
            <a:r>
              <a:rPr lang="ja-JP" altLang="fr-FR" dirty="0" smtClean="0"/>
              <a:t>のキャッチオール化」（</a:t>
            </a:r>
            <a:r>
              <a:rPr lang="fr-FR" altLang="ja-JP" dirty="0" err="1" smtClean="0"/>
              <a:t>Gauchet</a:t>
            </a:r>
            <a:r>
              <a:rPr lang="fr-FR" altLang="ja-JP" dirty="0" smtClean="0"/>
              <a:t> 2017</a:t>
            </a:r>
            <a:r>
              <a:rPr lang="ja-JP" altLang="fr-FR" dirty="0" smtClean="0"/>
              <a:t>）</a:t>
            </a:r>
            <a:endParaRPr lang="fr-FR" altLang="ja-JP" dirty="0" smtClean="0"/>
          </a:p>
          <a:p>
            <a:endParaRPr lang="fr-FR" dirty="0"/>
          </a:p>
          <a:p>
            <a:r>
              <a:rPr lang="ja-JP" altLang="fr-FR" dirty="0"/>
              <a:t>・・</a:t>
            </a:r>
            <a:r>
              <a:rPr lang="ja-JP" altLang="fr-FR" dirty="0" smtClean="0"/>
              <a:t>・</a:t>
            </a:r>
            <a:r>
              <a:rPr lang="fr-FR" altLang="ja-JP" dirty="0" smtClean="0"/>
              <a:t>FN</a:t>
            </a:r>
            <a:r>
              <a:rPr lang="ja-JP" altLang="fr-FR" dirty="0" smtClean="0"/>
              <a:t>の戦略を可能にした</a:t>
            </a:r>
            <a:r>
              <a:rPr lang="fr-FR" altLang="ja-JP" dirty="0" smtClean="0"/>
              <a:t>EU</a:t>
            </a:r>
            <a:r>
              <a:rPr lang="ja-JP" altLang="fr-FR" dirty="0" smtClean="0"/>
              <a:t>の＜政治化＞</a:t>
            </a:r>
            <a:endParaRPr lang="en-US" dirty="0"/>
          </a:p>
        </p:txBody>
      </p:sp>
    </p:spTree>
    <p:extLst>
      <p:ext uri="{BB962C8B-B14F-4D97-AF65-F5344CB8AC3E}">
        <p14:creationId xmlns:p14="http://schemas.microsoft.com/office/powerpoint/2010/main" val="3318708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EU</a:t>
            </a:r>
            <a:r>
              <a:rPr lang="ja-JP" altLang="fr-FR" dirty="0" smtClean="0"/>
              <a:t>の「政治化（</a:t>
            </a:r>
            <a:r>
              <a:rPr lang="fr-FR" altLang="ja-JP" dirty="0" smtClean="0"/>
              <a:t>politicization</a:t>
            </a:r>
            <a:r>
              <a:rPr lang="ja-JP" altLang="fr-FR" dirty="0" smtClean="0"/>
              <a:t>）」</a:t>
            </a:r>
            <a:endParaRPr lang="en-US" dirty="0"/>
          </a:p>
        </p:txBody>
      </p:sp>
      <p:sp>
        <p:nvSpPr>
          <p:cNvPr id="3" name="コンテンツ プレースホルダー 2"/>
          <p:cNvSpPr>
            <a:spLocks noGrp="1"/>
          </p:cNvSpPr>
          <p:nvPr>
            <p:ph idx="1"/>
          </p:nvPr>
        </p:nvSpPr>
        <p:spPr>
          <a:xfrm>
            <a:off x="544002" y="1542553"/>
            <a:ext cx="11295490" cy="4921857"/>
          </a:xfrm>
        </p:spPr>
        <p:txBody>
          <a:bodyPr>
            <a:normAutofit/>
          </a:bodyPr>
          <a:lstStyle/>
          <a:p>
            <a:r>
              <a:rPr lang="ja-JP" altLang="fr-FR" dirty="0" smtClean="0"/>
              <a:t>ポスト機能主義における統合過程の「ネガティブ・フィードバック」（</a:t>
            </a:r>
            <a:r>
              <a:rPr lang="fr-FR" altLang="ja-JP" dirty="0" err="1" smtClean="0"/>
              <a:t>Schimmelfennig</a:t>
            </a:r>
            <a:r>
              <a:rPr lang="fr-FR" altLang="ja-JP" dirty="0" smtClean="0"/>
              <a:t> 2017</a:t>
            </a:r>
            <a:r>
              <a:rPr lang="ja-JP" altLang="fr-FR" dirty="0" smtClean="0"/>
              <a:t>）</a:t>
            </a:r>
            <a:endParaRPr lang="fr-FR" altLang="ja-JP" dirty="0" smtClean="0"/>
          </a:p>
          <a:p>
            <a:pPr marL="0" indent="0">
              <a:buNone/>
            </a:pPr>
            <a:r>
              <a:rPr lang="ja-JP" altLang="fr-FR" dirty="0" smtClean="0"/>
              <a:t>⇒</a:t>
            </a:r>
            <a:r>
              <a:rPr lang="fr-FR" altLang="ja-JP" dirty="0" smtClean="0"/>
              <a:t>EU</a:t>
            </a:r>
            <a:r>
              <a:rPr lang="ja-JP" altLang="fr-FR" dirty="0" smtClean="0"/>
              <a:t>争点の容易な「政治化」（</a:t>
            </a:r>
            <a:r>
              <a:rPr lang="fr-FR" altLang="ja-JP" dirty="0" smtClean="0"/>
              <a:t>『</a:t>
            </a:r>
            <a:r>
              <a:rPr lang="ja-JP" altLang="fr-FR" dirty="0" smtClean="0"/>
              <a:t>特定</a:t>
            </a:r>
            <a:r>
              <a:rPr lang="ja-JP" altLang="fr-FR" dirty="0"/>
              <a:t>の政治システム内部における紛争の</a:t>
            </a:r>
            <a:r>
              <a:rPr lang="ja-JP" altLang="fr-FR" dirty="0" smtClean="0"/>
              <a:t>射程の拡大</a:t>
            </a:r>
            <a:r>
              <a:rPr lang="fr-FR" altLang="ja-JP" dirty="0" smtClean="0"/>
              <a:t>』</a:t>
            </a:r>
            <a:r>
              <a:rPr lang="ja-JP" altLang="fr-FR" dirty="0" smtClean="0"/>
              <a:t>）（</a:t>
            </a:r>
            <a:r>
              <a:rPr lang="fr-FR" altLang="ja-JP" dirty="0" err="1" smtClean="0"/>
              <a:t>Grande&amp;Hutter</a:t>
            </a:r>
            <a:r>
              <a:rPr lang="fr-FR" altLang="ja-JP" dirty="0" smtClean="0"/>
              <a:t> 2017</a:t>
            </a:r>
            <a:r>
              <a:rPr lang="ja-JP" altLang="fr-FR" dirty="0" smtClean="0"/>
              <a:t>）</a:t>
            </a:r>
            <a:endParaRPr lang="fr-FR" altLang="ja-JP" dirty="0" smtClean="0"/>
          </a:p>
          <a:p>
            <a:pPr marL="0" indent="0">
              <a:buNone/>
            </a:pPr>
            <a:endParaRPr lang="fr-FR" altLang="ja-JP" dirty="0" smtClean="0"/>
          </a:p>
          <a:p>
            <a:pPr marL="514350" indent="-514350">
              <a:buAutoNum type="arabicPeriod"/>
            </a:pPr>
            <a:r>
              <a:rPr lang="ja-JP" altLang="fr-FR" dirty="0" smtClean="0"/>
              <a:t>政治化の「質」：①争点の顕在化、</a:t>
            </a:r>
            <a:r>
              <a:rPr lang="ja-JP" altLang="fr-FR" dirty="0"/>
              <a:t>②</a:t>
            </a:r>
            <a:r>
              <a:rPr lang="ja-JP" altLang="fr-FR" dirty="0" smtClean="0"/>
              <a:t>アクター数の増加、③アクター</a:t>
            </a:r>
            <a:r>
              <a:rPr lang="ja-JP" altLang="fr-FR" dirty="0"/>
              <a:t>の</a:t>
            </a:r>
            <a:r>
              <a:rPr lang="ja-JP" altLang="fr-FR" dirty="0" smtClean="0"/>
              <a:t>極化</a:t>
            </a:r>
            <a:endParaRPr lang="fr-FR" altLang="ja-JP" dirty="0" smtClean="0"/>
          </a:p>
          <a:p>
            <a:pPr marL="514350" indent="-514350">
              <a:buAutoNum type="arabicPeriod"/>
            </a:pPr>
            <a:endParaRPr lang="fr-FR" altLang="ja-JP" dirty="0" smtClean="0"/>
          </a:p>
          <a:p>
            <a:pPr marL="0" indent="0">
              <a:buNone/>
            </a:pPr>
            <a:r>
              <a:rPr lang="fr-FR" altLang="ja-JP" dirty="0" smtClean="0"/>
              <a:t>2. </a:t>
            </a:r>
            <a:r>
              <a:rPr lang="ja-JP" altLang="fr-FR" dirty="0" smtClean="0"/>
              <a:t>政治化の「領域」：①国家主権</a:t>
            </a:r>
            <a:r>
              <a:rPr lang="ja-JP" altLang="fr-FR" dirty="0"/>
              <a:t>、②ナショナル・アイデンティティ、③トランスナショナルな財政・所得</a:t>
            </a:r>
            <a:r>
              <a:rPr lang="ja-JP" altLang="fr-FR" dirty="0" smtClean="0"/>
              <a:t>移転</a:t>
            </a:r>
            <a:endParaRPr lang="fr-FR" altLang="ja-JP" dirty="0" smtClean="0"/>
          </a:p>
          <a:p>
            <a:endParaRPr lang="en-US" dirty="0"/>
          </a:p>
        </p:txBody>
      </p:sp>
    </p:spTree>
    <p:extLst>
      <p:ext uri="{BB962C8B-B14F-4D97-AF65-F5344CB8AC3E}">
        <p14:creationId xmlns:p14="http://schemas.microsoft.com/office/powerpoint/2010/main" val="432250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fr-FR" dirty="0" smtClean="0"/>
              <a:t>国民投票を機とした欧州懐疑主義の伝播</a:t>
            </a:r>
            <a:endParaRPr lang="en-US" dirty="0"/>
          </a:p>
        </p:txBody>
      </p:sp>
      <p:pic>
        <p:nvPicPr>
          <p:cNvPr id="4" name="コンテンツ プレースホルダー 3" descr="C:\Users\yoshidat\Desktop\無題.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1177" y="1351722"/>
            <a:ext cx="10392354" cy="5637475"/>
          </a:xfrm>
          <a:prstGeom prst="rect">
            <a:avLst/>
          </a:prstGeom>
          <a:noFill/>
          <a:ln>
            <a:noFill/>
          </a:ln>
        </p:spPr>
      </p:pic>
    </p:spTree>
    <p:extLst>
      <p:ext uri="{BB962C8B-B14F-4D97-AF65-F5344CB8AC3E}">
        <p14:creationId xmlns:p14="http://schemas.microsoft.com/office/powerpoint/2010/main" val="3948934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6437" y="62976"/>
            <a:ext cx="10515600" cy="1325563"/>
          </a:xfrm>
        </p:spPr>
        <p:txBody>
          <a:bodyPr/>
          <a:lstStyle/>
          <a:p>
            <a:r>
              <a:rPr lang="ja-JP" altLang="fr-FR" dirty="0" smtClean="0"/>
              <a:t>「政治化」の史的起点</a:t>
            </a:r>
            <a:endParaRPr lang="en-US" dirty="0"/>
          </a:p>
        </p:txBody>
      </p:sp>
      <p:sp>
        <p:nvSpPr>
          <p:cNvPr id="3" name="コンテンツ プレースホルダー 2"/>
          <p:cNvSpPr>
            <a:spLocks noGrp="1"/>
          </p:cNvSpPr>
          <p:nvPr>
            <p:ph idx="1"/>
          </p:nvPr>
        </p:nvSpPr>
        <p:spPr>
          <a:xfrm>
            <a:off x="512196" y="1229277"/>
            <a:ext cx="10515600" cy="5505478"/>
          </a:xfrm>
        </p:spPr>
        <p:txBody>
          <a:bodyPr>
            <a:normAutofit fontScale="92500" lnSpcReduction="10000"/>
          </a:bodyPr>
          <a:lstStyle/>
          <a:p>
            <a:pPr marL="0" indent="0">
              <a:buNone/>
            </a:pPr>
            <a:r>
              <a:rPr lang="fr-FR" altLang="ja-JP" dirty="0" smtClean="0"/>
              <a:t>1.</a:t>
            </a:r>
            <a:r>
              <a:rPr lang="ja-JP" altLang="fr-FR" dirty="0" smtClean="0"/>
              <a:t>マーストリヒト条約</a:t>
            </a:r>
            <a:r>
              <a:rPr lang="fr-FR" altLang="ja-JP" dirty="0" smtClean="0"/>
              <a:t> </a:t>
            </a:r>
            <a:r>
              <a:rPr lang="ja-JP" altLang="fr-FR" dirty="0" smtClean="0"/>
              <a:t>国民投票（</a:t>
            </a:r>
            <a:r>
              <a:rPr lang="fr-FR" altLang="ja-JP" dirty="0" smtClean="0"/>
              <a:t>1992</a:t>
            </a:r>
            <a:r>
              <a:rPr lang="ja-JP" altLang="fr-FR" dirty="0" smtClean="0"/>
              <a:t>年）</a:t>
            </a:r>
            <a:endParaRPr lang="fr-FR" altLang="ja-JP" dirty="0" smtClean="0"/>
          </a:p>
          <a:p>
            <a:pPr marL="0" indent="0">
              <a:buNone/>
            </a:pPr>
            <a:r>
              <a:rPr lang="ja-JP" altLang="fr-FR" dirty="0" smtClean="0"/>
              <a:t>既存保革二大政党からの分党・分派（</a:t>
            </a:r>
            <a:r>
              <a:rPr lang="fr-FR" altLang="ja-JP" dirty="0" smtClean="0"/>
              <a:t>MDC</a:t>
            </a:r>
            <a:r>
              <a:rPr lang="ja-JP" altLang="fr-FR" dirty="0" err="1" smtClean="0"/>
              <a:t>、</a:t>
            </a:r>
            <a:r>
              <a:rPr lang="fr-FR" altLang="ja-JP" dirty="0" smtClean="0"/>
              <a:t>RPF</a:t>
            </a:r>
            <a:r>
              <a:rPr lang="ja-JP" altLang="fr-FR" dirty="0" smtClean="0"/>
              <a:t>／</a:t>
            </a:r>
            <a:r>
              <a:rPr lang="fr-FR" altLang="ja-JP" dirty="0" smtClean="0"/>
              <a:t>MPF</a:t>
            </a:r>
            <a:r>
              <a:rPr lang="ja-JP" altLang="fr-FR" dirty="0" smtClean="0"/>
              <a:t>）</a:t>
            </a:r>
            <a:endParaRPr lang="fr-FR" altLang="ja-JP" dirty="0" smtClean="0"/>
          </a:p>
          <a:p>
            <a:pPr marL="0" indent="0">
              <a:buNone/>
            </a:pPr>
            <a:endParaRPr lang="fr-FR" altLang="ja-JP" dirty="0" smtClean="0"/>
          </a:p>
          <a:p>
            <a:pPr marL="0" indent="0">
              <a:buNone/>
            </a:pPr>
            <a:r>
              <a:rPr lang="fr-FR" altLang="ja-JP" dirty="0" smtClean="0"/>
              <a:t>2.</a:t>
            </a:r>
            <a:r>
              <a:rPr lang="ja-JP" altLang="fr-FR" dirty="0" smtClean="0"/>
              <a:t>欧州憲法条約国民投票（</a:t>
            </a:r>
            <a:r>
              <a:rPr lang="fr-FR" altLang="ja-JP" dirty="0" smtClean="0"/>
              <a:t>2005</a:t>
            </a:r>
            <a:r>
              <a:rPr lang="ja-JP" altLang="fr-FR" dirty="0" smtClean="0"/>
              <a:t>年）</a:t>
            </a:r>
            <a:endParaRPr lang="fr-FR" altLang="ja-JP" dirty="0" smtClean="0"/>
          </a:p>
          <a:p>
            <a:pPr marL="0" indent="0">
              <a:buNone/>
            </a:pPr>
            <a:r>
              <a:rPr lang="ja-JP" altLang="fr-FR" dirty="0" smtClean="0"/>
              <a:t>社会党の内部抗争</a:t>
            </a:r>
            <a:endParaRPr lang="fr-FR" altLang="ja-JP" dirty="0" smtClean="0"/>
          </a:p>
          <a:p>
            <a:pPr marL="0" indent="0">
              <a:buNone/>
            </a:pPr>
            <a:r>
              <a:rPr lang="ja-JP" altLang="fr-FR" dirty="0" smtClean="0"/>
              <a:t>⇒「ノン」投票者層の重複（農民、従業員、労働者層）</a:t>
            </a:r>
            <a:endParaRPr lang="fr-FR" altLang="ja-JP" dirty="0" smtClean="0"/>
          </a:p>
          <a:p>
            <a:pPr marL="0" indent="0">
              <a:buNone/>
            </a:pPr>
            <a:endParaRPr lang="fr-FR" altLang="ja-JP" dirty="0"/>
          </a:p>
          <a:p>
            <a:pPr marL="0" indent="0">
              <a:buNone/>
            </a:pPr>
            <a:r>
              <a:rPr lang="ja-JP" altLang="fr-FR" dirty="0" smtClean="0"/>
              <a:t>⇒有権者層の「三分割化」の定着</a:t>
            </a:r>
            <a:endParaRPr lang="fr-FR" altLang="ja-JP" dirty="0" smtClean="0"/>
          </a:p>
          <a:p>
            <a:pPr marL="0" indent="0" algn="ctr">
              <a:buNone/>
            </a:pPr>
            <a:r>
              <a:rPr lang="ja-JP" altLang="fr-FR" dirty="0" smtClean="0"/>
              <a:t>①政治リベラル</a:t>
            </a:r>
            <a:r>
              <a:rPr lang="fr-FR" altLang="ja-JP" dirty="0" smtClean="0"/>
              <a:t>+</a:t>
            </a:r>
            <a:r>
              <a:rPr lang="ja-JP" altLang="fr-FR" dirty="0" smtClean="0"/>
              <a:t>経済保護主義　②政治権威主義</a:t>
            </a:r>
            <a:r>
              <a:rPr lang="fr-FR" altLang="ja-JP" dirty="0" smtClean="0"/>
              <a:t>+</a:t>
            </a:r>
            <a:r>
              <a:rPr lang="ja-JP" altLang="fr-FR" dirty="0" smtClean="0"/>
              <a:t>経済リベラル</a:t>
            </a:r>
            <a:endParaRPr lang="fr-FR" altLang="ja-JP" dirty="0" smtClean="0"/>
          </a:p>
          <a:p>
            <a:pPr marL="0" indent="0" algn="ctr">
              <a:buNone/>
            </a:pPr>
            <a:r>
              <a:rPr lang="ja-JP" altLang="fr-FR" dirty="0" smtClean="0"/>
              <a:t>③</a:t>
            </a:r>
            <a:r>
              <a:rPr lang="ja-JP" altLang="fr-FR" u="sng" dirty="0" smtClean="0"/>
              <a:t>政治権威主義＋経済保護主義</a:t>
            </a:r>
            <a:endParaRPr lang="fr-FR" altLang="ja-JP" u="sng" dirty="0" smtClean="0"/>
          </a:p>
          <a:p>
            <a:pPr marL="0" indent="0">
              <a:buNone/>
            </a:pPr>
            <a:r>
              <a:rPr lang="ja-JP" altLang="fr-FR" dirty="0" smtClean="0"/>
              <a:t>　　</a:t>
            </a:r>
            <a:endParaRPr lang="fr-FR" altLang="ja-JP" dirty="0" smtClean="0"/>
          </a:p>
          <a:p>
            <a:pPr marL="0" indent="0" algn="r">
              <a:buNone/>
            </a:pPr>
            <a:r>
              <a:rPr lang="fr-FR" altLang="ja-JP" sz="2200" dirty="0" smtClean="0"/>
              <a:t>cf.</a:t>
            </a:r>
            <a:r>
              <a:rPr lang="ja-JP" altLang="fr-FR" sz="2200" dirty="0" smtClean="0"/>
              <a:t>政治リベラル（多文化主義）</a:t>
            </a:r>
            <a:r>
              <a:rPr lang="fr-FR" altLang="ja-JP" sz="2200" dirty="0" smtClean="0"/>
              <a:t>+</a:t>
            </a:r>
            <a:r>
              <a:rPr lang="ja-JP" altLang="fr-FR" sz="2200" dirty="0" smtClean="0"/>
              <a:t>経済リベラル（市場通貨統合）軸の</a:t>
            </a:r>
            <a:r>
              <a:rPr lang="fr-FR" altLang="ja-JP" sz="2200" dirty="0" smtClean="0"/>
              <a:t>EU</a:t>
            </a:r>
          </a:p>
          <a:p>
            <a:endParaRPr lang="en-US" dirty="0"/>
          </a:p>
        </p:txBody>
      </p:sp>
    </p:spTree>
    <p:extLst>
      <p:ext uri="{BB962C8B-B14F-4D97-AF65-F5344CB8AC3E}">
        <p14:creationId xmlns:p14="http://schemas.microsoft.com/office/powerpoint/2010/main" val="3462143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1168270" cy="1325563"/>
          </a:xfrm>
        </p:spPr>
        <p:txBody>
          <a:bodyPr>
            <a:normAutofit/>
          </a:bodyPr>
          <a:lstStyle/>
          <a:p>
            <a:r>
              <a:rPr lang="ja-JP" altLang="fr-FR" sz="3600" dirty="0" smtClean="0"/>
              <a:t>中道諸政党の争点管理と極化する</a:t>
            </a:r>
            <a:r>
              <a:rPr lang="fr-FR" altLang="ja-JP" sz="3600" dirty="0" smtClean="0"/>
              <a:t>EU</a:t>
            </a:r>
            <a:r>
              <a:rPr lang="ja-JP" altLang="fr-FR" sz="3600" dirty="0" smtClean="0"/>
              <a:t>争点</a:t>
            </a:r>
            <a:endParaRPr lang="en-US" sz="3600" dirty="0"/>
          </a:p>
        </p:txBody>
      </p:sp>
      <p:pic>
        <p:nvPicPr>
          <p:cNvPr id="4" name="コンテンツ プレースホルダー 3" descr="C:\Users\yoshidat\Desktop\無題.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1044" y="2328022"/>
            <a:ext cx="6612836" cy="4529978"/>
          </a:xfrm>
          <a:prstGeom prst="rect">
            <a:avLst/>
          </a:prstGeom>
          <a:noFill/>
          <a:ln>
            <a:solidFill>
              <a:schemeClr val="tx1"/>
            </a:solidFill>
          </a:ln>
        </p:spPr>
      </p:pic>
      <p:sp>
        <p:nvSpPr>
          <p:cNvPr id="5" name="正方形/長方形 4"/>
          <p:cNvSpPr/>
          <p:nvPr/>
        </p:nvSpPr>
        <p:spPr>
          <a:xfrm>
            <a:off x="487679" y="1763883"/>
            <a:ext cx="11272299" cy="369332"/>
          </a:xfrm>
          <a:prstGeom prst="rect">
            <a:avLst/>
          </a:prstGeom>
        </p:spPr>
        <p:txBody>
          <a:bodyPr wrap="square">
            <a:spAutoFit/>
          </a:bodyPr>
          <a:lstStyle/>
          <a:p>
            <a:r>
              <a:rPr lang="ja-JP" altLang="fr-FR" dirty="0"/>
              <a:t>支持者の党派による</a:t>
            </a:r>
            <a:r>
              <a:rPr lang="fr-FR" altLang="ja-JP" dirty="0"/>
              <a:t>EU</a:t>
            </a:r>
            <a:r>
              <a:rPr lang="ja-JP" altLang="fr-FR" dirty="0"/>
              <a:t>との距離（</a:t>
            </a:r>
            <a:r>
              <a:rPr lang="fr-FR" altLang="ja-JP" dirty="0"/>
              <a:t>『EU</a:t>
            </a:r>
            <a:r>
              <a:rPr lang="ja-JP" altLang="fr-FR" dirty="0"/>
              <a:t>離脱で大きな安心を感じる</a:t>
            </a:r>
            <a:r>
              <a:rPr lang="fr-FR" altLang="ja-JP" dirty="0"/>
              <a:t>』</a:t>
            </a:r>
            <a:r>
              <a:rPr lang="ja-JP" altLang="fr-FR" dirty="0"/>
              <a:t>とした有権者の党派別割合、</a:t>
            </a:r>
            <a:r>
              <a:rPr lang="fr-FR" altLang="ja-JP" dirty="0"/>
              <a:t>2017</a:t>
            </a:r>
            <a:r>
              <a:rPr lang="ja-JP" altLang="fr-FR" dirty="0"/>
              <a:t>年）</a:t>
            </a:r>
            <a:endParaRPr lang="en-US" dirty="0"/>
          </a:p>
        </p:txBody>
      </p:sp>
      <p:sp>
        <p:nvSpPr>
          <p:cNvPr id="6" name="正方形/長方形 5"/>
          <p:cNvSpPr/>
          <p:nvPr/>
        </p:nvSpPr>
        <p:spPr>
          <a:xfrm>
            <a:off x="7437120" y="5332763"/>
            <a:ext cx="3965050" cy="1323439"/>
          </a:xfrm>
          <a:prstGeom prst="rect">
            <a:avLst/>
          </a:prstGeom>
        </p:spPr>
        <p:txBody>
          <a:bodyPr wrap="square">
            <a:spAutoFit/>
          </a:bodyPr>
          <a:lstStyle/>
          <a:p>
            <a:r>
              <a:rPr lang="fr-FR" altLang="ja-JP" sz="1000" kern="100" dirty="0">
                <a:latin typeface="Times New Roman" panose="02020603050405020304" pitchFamily="18" charset="0"/>
                <a:ea typeface="ＭＳ 明朝" panose="02020609040205080304" pitchFamily="17" charset="-128"/>
              </a:rPr>
              <a:t>※</a:t>
            </a:r>
            <a:r>
              <a:rPr lang="en-US" sz="1000" kern="100" dirty="0">
                <a:latin typeface="Times New Roman" panose="02020603050405020304" pitchFamily="18" charset="0"/>
                <a:ea typeface="ＭＳ 明朝" panose="02020609040205080304" pitchFamily="17" charset="-128"/>
              </a:rPr>
              <a:t>LO</a:t>
            </a:r>
            <a:r>
              <a:rPr lang="ja-JP" altLang="fr-FR" sz="1000" kern="100" dirty="0">
                <a:latin typeface="Times New Roman" panose="02020603050405020304" pitchFamily="18" charset="0"/>
                <a:ea typeface="ＭＳ 明朝" panose="02020609040205080304" pitchFamily="17" charset="-128"/>
              </a:rPr>
              <a:t>：労働者の戦い、</a:t>
            </a:r>
            <a:r>
              <a:rPr lang="en-US" sz="1000" kern="100" dirty="0">
                <a:latin typeface="Times New Roman" panose="02020603050405020304" pitchFamily="18" charset="0"/>
                <a:ea typeface="ＭＳ 明朝" panose="02020609040205080304" pitchFamily="17" charset="-128"/>
              </a:rPr>
              <a:t>NPA</a:t>
            </a:r>
            <a:r>
              <a:rPr lang="ja-JP" altLang="fr-FR" sz="1000" kern="100" dirty="0">
                <a:latin typeface="Times New Roman" panose="02020603050405020304" pitchFamily="18" charset="0"/>
                <a:ea typeface="ＭＳ 明朝" panose="02020609040205080304" pitchFamily="17" charset="-128"/>
              </a:rPr>
              <a:t>：新反資本主義党、</a:t>
            </a:r>
            <a:r>
              <a:rPr lang="en-US" sz="1000" kern="100" dirty="0">
                <a:latin typeface="Times New Roman" panose="02020603050405020304" pitchFamily="18" charset="0"/>
                <a:ea typeface="ＭＳ 明朝" panose="02020609040205080304" pitchFamily="17" charset="-128"/>
              </a:rPr>
              <a:t>PCF</a:t>
            </a:r>
            <a:r>
              <a:rPr lang="ja-JP" altLang="fr-FR" sz="1000" kern="100" dirty="0">
                <a:latin typeface="Times New Roman" panose="02020603050405020304" pitchFamily="18" charset="0"/>
                <a:ea typeface="ＭＳ 明朝" panose="02020609040205080304" pitchFamily="17" charset="-128"/>
              </a:rPr>
              <a:t>：共産党、</a:t>
            </a:r>
            <a:r>
              <a:rPr lang="en-US" sz="1000" kern="100" dirty="0">
                <a:latin typeface="Times New Roman" panose="02020603050405020304" pitchFamily="18" charset="0"/>
                <a:ea typeface="ＭＳ 明朝" panose="02020609040205080304" pitchFamily="17" charset="-128"/>
              </a:rPr>
              <a:t>PG</a:t>
            </a:r>
            <a:r>
              <a:rPr lang="ja-JP" altLang="fr-FR" sz="1000" kern="100" dirty="0">
                <a:latin typeface="Times New Roman" panose="02020603050405020304" pitchFamily="18" charset="0"/>
                <a:ea typeface="ＭＳ 明朝" panose="02020609040205080304" pitchFamily="17" charset="-128"/>
              </a:rPr>
              <a:t>：左派党、</a:t>
            </a:r>
            <a:r>
              <a:rPr lang="en-US" sz="1000" kern="100" dirty="0">
                <a:latin typeface="Times New Roman" panose="02020603050405020304" pitchFamily="18" charset="0"/>
                <a:ea typeface="ＭＳ 明朝" panose="02020609040205080304" pitchFamily="17" charset="-128"/>
              </a:rPr>
              <a:t>Nouvelle Donne</a:t>
            </a:r>
            <a:r>
              <a:rPr lang="ja-JP" altLang="fr-FR" sz="1000" kern="100" dirty="0">
                <a:latin typeface="Times New Roman" panose="02020603050405020304" pitchFamily="18" charset="0"/>
                <a:ea typeface="ＭＳ 明朝" panose="02020609040205080304" pitchFamily="17" charset="-128"/>
              </a:rPr>
              <a:t>：新しい結果、</a:t>
            </a:r>
            <a:r>
              <a:rPr lang="en-US" sz="1000" kern="100" dirty="0">
                <a:latin typeface="Times New Roman" panose="02020603050405020304" pitchFamily="18" charset="0"/>
                <a:ea typeface="ＭＳ 明朝" panose="02020609040205080304" pitchFamily="17" charset="-128"/>
              </a:rPr>
              <a:t>PS</a:t>
            </a:r>
            <a:r>
              <a:rPr lang="ja-JP" altLang="fr-FR" sz="1000" kern="100" dirty="0">
                <a:latin typeface="Times New Roman" panose="02020603050405020304" pitchFamily="18" charset="0"/>
                <a:ea typeface="ＭＳ 明朝" panose="02020609040205080304" pitchFamily="17" charset="-128"/>
              </a:rPr>
              <a:t>：社会党、</a:t>
            </a:r>
            <a:r>
              <a:rPr lang="en-US" sz="1000" kern="100" dirty="0">
                <a:latin typeface="Times New Roman" panose="02020603050405020304" pitchFamily="18" charset="0"/>
                <a:ea typeface="ＭＳ 明朝" panose="02020609040205080304" pitchFamily="17" charset="-128"/>
              </a:rPr>
              <a:t>PRG</a:t>
            </a:r>
            <a:r>
              <a:rPr lang="ja-JP" altLang="fr-FR" sz="1000" kern="100" dirty="0">
                <a:latin typeface="Times New Roman" panose="02020603050405020304" pitchFamily="18" charset="0"/>
                <a:ea typeface="ＭＳ 明朝" panose="02020609040205080304" pitchFamily="17" charset="-128"/>
              </a:rPr>
              <a:t>：急進左派党、</a:t>
            </a:r>
            <a:r>
              <a:rPr lang="en-US" sz="1000" kern="100" dirty="0">
                <a:latin typeface="Times New Roman" panose="02020603050405020304" pitchFamily="18" charset="0"/>
                <a:ea typeface="ＭＳ 明朝" panose="02020609040205080304" pitchFamily="17" charset="-128"/>
              </a:rPr>
              <a:t>EELV</a:t>
            </a:r>
            <a:r>
              <a:rPr lang="ja-JP" altLang="fr-FR" sz="1000" kern="100" dirty="0">
                <a:latin typeface="Times New Roman" panose="02020603050405020304" pitchFamily="18" charset="0"/>
                <a:ea typeface="ＭＳ 明朝" panose="02020609040205080304" pitchFamily="17" charset="-128"/>
              </a:rPr>
              <a:t>：緑ヨーロッパ、</a:t>
            </a:r>
            <a:r>
              <a:rPr lang="en-US" sz="1000" kern="100" dirty="0" err="1">
                <a:latin typeface="Times New Roman" panose="02020603050405020304" pitchFamily="18" charset="0"/>
                <a:ea typeface="ＭＳ 明朝" panose="02020609040205080304" pitchFamily="17" charset="-128"/>
              </a:rPr>
              <a:t>Autre</a:t>
            </a:r>
            <a:r>
              <a:rPr lang="en-US" sz="1000" kern="100" dirty="0">
                <a:latin typeface="Times New Roman" panose="02020603050405020304" pitchFamily="18" charset="0"/>
                <a:ea typeface="ＭＳ 明朝" panose="02020609040205080304" pitchFamily="17" charset="-128"/>
              </a:rPr>
              <a:t> Ecologies</a:t>
            </a:r>
            <a:r>
              <a:rPr lang="ja-JP" altLang="fr-FR" sz="1000" kern="100" dirty="0">
                <a:latin typeface="Times New Roman" panose="02020603050405020304" pitchFamily="18" charset="0"/>
                <a:ea typeface="ＭＳ 明朝" panose="02020609040205080304" pitchFamily="17" charset="-128"/>
              </a:rPr>
              <a:t>：その他の緑の党、</a:t>
            </a:r>
            <a:r>
              <a:rPr lang="en-US" sz="1000" kern="100" dirty="0">
                <a:latin typeface="Times New Roman" panose="02020603050405020304" pitchFamily="18" charset="0"/>
                <a:ea typeface="ＭＳ 明朝" panose="02020609040205080304" pitchFamily="17" charset="-128"/>
              </a:rPr>
              <a:t>MODEM</a:t>
            </a:r>
            <a:r>
              <a:rPr lang="ja-JP" altLang="fr-FR" sz="1000" kern="100" dirty="0">
                <a:latin typeface="Times New Roman" panose="02020603050405020304" pitchFamily="18" charset="0"/>
                <a:ea typeface="ＭＳ 明朝" panose="02020609040205080304" pitchFamily="17" charset="-128"/>
              </a:rPr>
              <a:t>：民主運動、</a:t>
            </a:r>
            <a:r>
              <a:rPr lang="en-US" sz="1000" kern="100" dirty="0">
                <a:latin typeface="Times New Roman" panose="02020603050405020304" pitchFamily="18" charset="0"/>
                <a:ea typeface="ＭＳ 明朝" panose="02020609040205080304" pitchFamily="17" charset="-128"/>
              </a:rPr>
              <a:t>UDI</a:t>
            </a:r>
            <a:r>
              <a:rPr lang="ja-JP" altLang="fr-FR" sz="1000" kern="100" dirty="0">
                <a:latin typeface="Times New Roman" panose="02020603050405020304" pitchFamily="18" charset="0"/>
                <a:ea typeface="ＭＳ 明朝" panose="02020609040205080304" pitchFamily="17" charset="-128"/>
              </a:rPr>
              <a:t>：独立民主連合、</a:t>
            </a:r>
            <a:r>
              <a:rPr lang="en-US" sz="1000" kern="100" dirty="0">
                <a:latin typeface="Times New Roman" panose="02020603050405020304" pitchFamily="18" charset="0"/>
                <a:ea typeface="ＭＳ 明朝" panose="02020609040205080304" pitchFamily="17" charset="-128"/>
              </a:rPr>
              <a:t>LR</a:t>
            </a:r>
            <a:r>
              <a:rPr lang="ja-JP" altLang="fr-FR" sz="1000" kern="100" dirty="0">
                <a:latin typeface="Times New Roman" panose="02020603050405020304" pitchFamily="18" charset="0"/>
                <a:ea typeface="ＭＳ 明朝" panose="02020609040205080304" pitchFamily="17" charset="-128"/>
              </a:rPr>
              <a:t>：共和派、</a:t>
            </a:r>
            <a:r>
              <a:rPr lang="en-US" sz="1000" kern="100" dirty="0">
                <a:latin typeface="Times New Roman" panose="02020603050405020304" pitchFamily="18" charset="0"/>
                <a:ea typeface="ＭＳ 明朝" panose="02020609040205080304" pitchFamily="17" charset="-128"/>
              </a:rPr>
              <a:t>DLF</a:t>
            </a:r>
            <a:r>
              <a:rPr lang="ja-JP" altLang="fr-FR" sz="1000" kern="100" dirty="0">
                <a:latin typeface="Times New Roman" panose="02020603050405020304" pitchFamily="18" charset="0"/>
                <a:ea typeface="ＭＳ 明朝" panose="02020609040205080304" pitchFamily="17" charset="-128"/>
              </a:rPr>
              <a:t>：立ち上がれフランス、</a:t>
            </a:r>
            <a:r>
              <a:rPr lang="en-US" sz="1000" kern="100" dirty="0">
                <a:latin typeface="Times New Roman" panose="02020603050405020304" pitchFamily="18" charset="0"/>
                <a:ea typeface="ＭＳ 明朝" panose="02020609040205080304" pitchFamily="17" charset="-128"/>
              </a:rPr>
              <a:t>FN</a:t>
            </a:r>
            <a:r>
              <a:rPr lang="ja-JP" altLang="fr-FR" sz="1000" kern="100" dirty="0">
                <a:latin typeface="Times New Roman" panose="02020603050405020304" pitchFamily="18" charset="0"/>
                <a:ea typeface="ＭＳ 明朝" panose="02020609040205080304" pitchFamily="17" charset="-128"/>
              </a:rPr>
              <a:t>：国民戦線、</a:t>
            </a:r>
            <a:r>
              <a:rPr lang="en-US" sz="1000" kern="100" dirty="0" err="1">
                <a:latin typeface="Times New Roman" panose="02020603050405020304" pitchFamily="18" charset="0"/>
                <a:ea typeface="ＭＳ 明朝" panose="02020609040205080304" pitchFamily="17" charset="-128"/>
              </a:rPr>
              <a:t>Autre</a:t>
            </a:r>
            <a:r>
              <a:rPr lang="en-US" sz="1000" kern="100" dirty="0">
                <a:latin typeface="Times New Roman" panose="02020603050405020304" pitchFamily="18" charset="0"/>
                <a:ea typeface="ＭＳ 明朝" panose="02020609040205080304" pitchFamily="17" charset="-128"/>
              </a:rPr>
              <a:t> </a:t>
            </a:r>
            <a:r>
              <a:rPr lang="en-US" sz="1000" kern="100" dirty="0" err="1">
                <a:latin typeface="Times New Roman" panose="02020603050405020304" pitchFamily="18" charset="0"/>
                <a:ea typeface="ＭＳ 明朝" panose="02020609040205080304" pitchFamily="17" charset="-128"/>
              </a:rPr>
              <a:t>Parti</a:t>
            </a:r>
            <a:r>
              <a:rPr lang="ja-JP" altLang="fr-FR" sz="1000" kern="100" dirty="0">
                <a:latin typeface="Times New Roman" panose="02020603050405020304" pitchFamily="18" charset="0"/>
                <a:ea typeface="ＭＳ 明朝" panose="02020609040205080304" pitchFamily="17" charset="-128"/>
              </a:rPr>
              <a:t>：その他政党、</a:t>
            </a:r>
            <a:r>
              <a:rPr lang="en-US" sz="1000" kern="100" dirty="0" err="1">
                <a:latin typeface="Times New Roman" panose="02020603050405020304" pitchFamily="18" charset="0"/>
                <a:ea typeface="ＭＳ 明朝" panose="02020609040205080304" pitchFamily="17" charset="-128"/>
              </a:rPr>
              <a:t>Aucun</a:t>
            </a:r>
            <a:r>
              <a:rPr lang="en-US" sz="1000" kern="100" dirty="0">
                <a:latin typeface="Times New Roman" panose="02020603050405020304" pitchFamily="18" charset="0"/>
                <a:ea typeface="ＭＳ 明朝" panose="02020609040205080304" pitchFamily="17" charset="-128"/>
              </a:rPr>
              <a:t> </a:t>
            </a:r>
            <a:r>
              <a:rPr lang="en-US" sz="1000" kern="100" dirty="0" err="1">
                <a:latin typeface="Times New Roman" panose="02020603050405020304" pitchFamily="18" charset="0"/>
                <a:ea typeface="ＭＳ 明朝" panose="02020609040205080304" pitchFamily="17" charset="-128"/>
              </a:rPr>
              <a:t>Parti</a:t>
            </a:r>
            <a:r>
              <a:rPr lang="ja-JP" altLang="fr-FR" sz="1000" kern="100" dirty="0">
                <a:latin typeface="Times New Roman" panose="02020603050405020304" pitchFamily="18" charset="0"/>
                <a:ea typeface="ＭＳ 明朝" panose="02020609040205080304" pitchFamily="17" charset="-128"/>
              </a:rPr>
              <a:t>：</a:t>
            </a:r>
            <a:r>
              <a:rPr lang="ja-JP" altLang="fr-FR" sz="1000" kern="100" dirty="0" smtClean="0">
                <a:latin typeface="Times New Roman" panose="02020603050405020304" pitchFamily="18" charset="0"/>
                <a:ea typeface="ＭＳ 明朝" panose="02020609040205080304" pitchFamily="17" charset="-128"/>
              </a:rPr>
              <a:t>無党派</a:t>
            </a:r>
            <a:endParaRPr lang="fr-FR" altLang="ja-JP" sz="1000" kern="100" dirty="0" smtClean="0">
              <a:latin typeface="Times New Roman" panose="02020603050405020304" pitchFamily="18" charset="0"/>
              <a:ea typeface="ＭＳ 明朝" panose="02020609040205080304" pitchFamily="17" charset="-128"/>
            </a:endParaRPr>
          </a:p>
          <a:p>
            <a:endParaRPr lang="fr-FR" sz="1000" kern="100" dirty="0">
              <a:latin typeface="Times New Roman" panose="02020603050405020304" pitchFamily="18" charset="0"/>
              <a:ea typeface="ＭＳ 明朝" panose="02020609040205080304" pitchFamily="17" charset="-128"/>
            </a:endParaRPr>
          </a:p>
          <a:p>
            <a:r>
              <a:rPr lang="fr-FR" altLang="ja-JP" sz="1000" kern="100" dirty="0">
                <a:latin typeface="Times New Roman" panose="02020603050405020304" pitchFamily="18" charset="0"/>
                <a:ea typeface="ＭＳ 明朝" panose="02020609040205080304" pitchFamily="17" charset="-128"/>
              </a:rPr>
              <a:t>【</a:t>
            </a:r>
            <a:r>
              <a:rPr lang="ja-JP" altLang="fr-FR" sz="1000" kern="100" dirty="0">
                <a:latin typeface="Times New Roman" panose="02020603050405020304" pitchFamily="18" charset="0"/>
                <a:ea typeface="ＭＳ 明朝" panose="02020609040205080304" pitchFamily="17" charset="-128"/>
              </a:rPr>
              <a:t>出典</a:t>
            </a:r>
            <a:r>
              <a:rPr lang="fr-FR" altLang="ja-JP" sz="1000" kern="100" dirty="0">
                <a:latin typeface="Times New Roman" panose="02020603050405020304" pitchFamily="18" charset="0"/>
                <a:ea typeface="ＭＳ 明朝" panose="02020609040205080304" pitchFamily="17" charset="-128"/>
              </a:rPr>
              <a:t>】</a:t>
            </a:r>
            <a:r>
              <a:rPr lang="en-US" sz="1000" kern="100" dirty="0" err="1">
                <a:latin typeface="Times New Roman" panose="02020603050405020304" pitchFamily="18" charset="0"/>
                <a:ea typeface="ＭＳ 明朝" panose="02020609040205080304" pitchFamily="17" charset="-128"/>
              </a:rPr>
              <a:t>Enquête</a:t>
            </a:r>
            <a:r>
              <a:rPr lang="en-US" sz="1000" kern="100" dirty="0">
                <a:latin typeface="Times New Roman" panose="02020603050405020304" pitchFamily="18" charset="0"/>
                <a:ea typeface="ＭＳ 明朝" panose="02020609040205080304" pitchFamily="17" charset="-128"/>
              </a:rPr>
              <a:t> </a:t>
            </a:r>
            <a:r>
              <a:rPr lang="en-US" sz="1000" kern="100" dirty="0" err="1">
                <a:latin typeface="Times New Roman" panose="02020603050405020304" pitchFamily="18" charset="0"/>
                <a:ea typeface="ＭＳ 明朝" panose="02020609040205080304" pitchFamily="17" charset="-128"/>
              </a:rPr>
              <a:t>électorale</a:t>
            </a:r>
            <a:r>
              <a:rPr lang="en-US" sz="1000" kern="100" dirty="0">
                <a:latin typeface="Times New Roman" panose="02020603050405020304" pitchFamily="18" charset="0"/>
                <a:ea typeface="ＭＳ 明朝" panose="02020609040205080304" pitchFamily="17" charset="-128"/>
              </a:rPr>
              <a:t> </a:t>
            </a:r>
            <a:r>
              <a:rPr lang="en-US" sz="1000" kern="100" dirty="0" err="1">
                <a:latin typeface="Times New Roman" panose="02020603050405020304" pitchFamily="18" charset="0"/>
                <a:ea typeface="ＭＳ 明朝" panose="02020609040205080304" pitchFamily="17" charset="-128"/>
              </a:rPr>
              <a:t>française</a:t>
            </a:r>
            <a:r>
              <a:rPr lang="en-US" sz="1000" kern="100" dirty="0">
                <a:latin typeface="Times New Roman" panose="02020603050405020304" pitchFamily="18" charset="0"/>
                <a:ea typeface="ＭＳ 明朝" panose="02020609040205080304" pitchFamily="17" charset="-128"/>
              </a:rPr>
              <a:t> ENEF 2017, CEVIPOF, vague 4</a:t>
            </a:r>
            <a:endParaRPr lang="fr-FR" sz="1000" kern="100" dirty="0">
              <a:effectLst/>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2493696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9073" y="153380"/>
            <a:ext cx="10515600" cy="1325563"/>
          </a:xfrm>
        </p:spPr>
        <p:txBody>
          <a:bodyPr/>
          <a:lstStyle/>
          <a:p>
            <a:r>
              <a:rPr lang="ja-JP" altLang="fr-FR" dirty="0"/>
              <a:t>結語</a:t>
            </a:r>
            <a:endParaRPr lang="en-US" dirty="0"/>
          </a:p>
        </p:txBody>
      </p:sp>
      <p:sp>
        <p:nvSpPr>
          <p:cNvPr id="3" name="コンテンツ プレースホルダー 2"/>
          <p:cNvSpPr>
            <a:spLocks noGrp="1"/>
          </p:cNvSpPr>
          <p:nvPr>
            <p:ph idx="1"/>
          </p:nvPr>
        </p:nvSpPr>
        <p:spPr>
          <a:xfrm>
            <a:off x="369073" y="1932167"/>
            <a:ext cx="11410122" cy="4690069"/>
          </a:xfrm>
        </p:spPr>
        <p:txBody>
          <a:bodyPr>
            <a:noAutofit/>
          </a:bodyPr>
          <a:lstStyle/>
          <a:p>
            <a:r>
              <a:rPr lang="en-US" sz="2500" dirty="0" smtClean="0"/>
              <a:t>2017</a:t>
            </a:r>
            <a:r>
              <a:rPr lang="ja-JP" altLang="fr-FR" sz="2500" dirty="0"/>
              <a:t>年</a:t>
            </a:r>
            <a:r>
              <a:rPr lang="ja-JP" altLang="fr-FR" sz="2500" dirty="0" smtClean="0"/>
              <a:t>大統領選と欧州</a:t>
            </a:r>
            <a:r>
              <a:rPr lang="ja-JP" altLang="fr-FR" sz="2500" dirty="0"/>
              <a:t>懐疑</a:t>
            </a:r>
            <a:r>
              <a:rPr lang="ja-JP" altLang="fr-FR" sz="2500" dirty="0" smtClean="0"/>
              <a:t>主義空間の拡大は、</a:t>
            </a:r>
            <a:r>
              <a:rPr lang="ja-JP" altLang="fr-FR" sz="2500" dirty="0"/>
              <a:t>過去</a:t>
            </a:r>
            <a:r>
              <a:rPr lang="en-US" sz="2500" dirty="0"/>
              <a:t>30</a:t>
            </a:r>
            <a:r>
              <a:rPr lang="ja-JP" altLang="fr-FR" sz="2500" dirty="0"/>
              <a:t>年</a:t>
            </a:r>
            <a:r>
              <a:rPr lang="ja-JP" altLang="fr-FR" sz="2500" dirty="0" smtClean="0"/>
              <a:t>以上に渡る政治プロセスの「頂点」</a:t>
            </a:r>
            <a:endParaRPr lang="fr-FR" altLang="ja-JP" sz="2500" dirty="0" smtClean="0"/>
          </a:p>
          <a:p>
            <a:r>
              <a:rPr lang="ja-JP" altLang="fr-FR" sz="2500" dirty="0" smtClean="0"/>
              <a:t>欧州懐疑主義の基点となったのは</a:t>
            </a:r>
            <a:r>
              <a:rPr lang="fr-FR" altLang="ja-JP" sz="2500" dirty="0" smtClean="0"/>
              <a:t>2</a:t>
            </a:r>
            <a:r>
              <a:rPr lang="ja-JP" altLang="fr-FR" sz="2500" dirty="0" smtClean="0"/>
              <a:t>度に渡る国民投票で開いた政治的機械構造</a:t>
            </a:r>
            <a:endParaRPr lang="fr-FR" altLang="ja-JP" sz="2500" dirty="0" smtClean="0"/>
          </a:p>
          <a:p>
            <a:r>
              <a:rPr lang="ja-JP" altLang="fr-FR" sz="2500" dirty="0" smtClean="0"/>
              <a:t>「三分割化」された有権者市場において極化を最も戦略的に進めることができたのが国民戦線（</a:t>
            </a:r>
            <a:r>
              <a:rPr lang="fr-FR" altLang="ja-JP" sz="2500" dirty="0" smtClean="0"/>
              <a:t>FN</a:t>
            </a:r>
            <a:r>
              <a:rPr lang="ja-JP" altLang="fr-FR" sz="2500" dirty="0" smtClean="0"/>
              <a:t>）</a:t>
            </a:r>
            <a:endParaRPr lang="fr-FR" altLang="ja-JP" sz="2500" dirty="0" smtClean="0"/>
          </a:p>
          <a:p>
            <a:pPr marL="0" indent="0">
              <a:buNone/>
            </a:pPr>
            <a:r>
              <a:rPr lang="ja-JP" altLang="fr-FR" sz="2500" dirty="0" smtClean="0"/>
              <a:t>「応答の要求」＜＝＞「代表の要求」（</a:t>
            </a:r>
            <a:r>
              <a:rPr lang="en-US" sz="2500" dirty="0" err="1" smtClean="0"/>
              <a:t>Mair</a:t>
            </a:r>
            <a:r>
              <a:rPr lang="en-US" sz="2500" dirty="0" smtClean="0"/>
              <a:t> </a:t>
            </a:r>
            <a:r>
              <a:rPr lang="en-US" sz="2500" dirty="0"/>
              <a:t>2013</a:t>
            </a:r>
            <a:r>
              <a:rPr lang="ja-JP" altLang="fr-FR" sz="2500" dirty="0" smtClean="0"/>
              <a:t>）のせめぎ合い</a:t>
            </a:r>
            <a:endParaRPr lang="fr-FR" sz="2500" dirty="0"/>
          </a:p>
          <a:p>
            <a:r>
              <a:rPr lang="ja-JP" altLang="fr-FR" sz="2500" dirty="0" smtClean="0"/>
              <a:t>「</a:t>
            </a:r>
            <a:r>
              <a:rPr lang="ja-JP" altLang="fr-FR" sz="2500" dirty="0"/>
              <a:t>政党は社会によって条件付けられると同時に、社会も政党によって条件つけられる</a:t>
            </a:r>
            <a:r>
              <a:rPr lang="ja-JP" altLang="fr-FR" sz="2500" dirty="0" smtClean="0"/>
              <a:t>」（</a:t>
            </a:r>
            <a:r>
              <a:rPr lang="en-US" sz="2500" dirty="0" err="1"/>
              <a:t>Sartori</a:t>
            </a:r>
            <a:r>
              <a:rPr lang="en-US" sz="2500" dirty="0"/>
              <a:t> </a:t>
            </a:r>
            <a:r>
              <a:rPr lang="en-US" sz="2500" dirty="0" smtClean="0"/>
              <a:t>1969</a:t>
            </a:r>
            <a:r>
              <a:rPr lang="ja-JP" altLang="fr-FR" sz="2500" dirty="0" smtClean="0"/>
              <a:t>）</a:t>
            </a:r>
            <a:endParaRPr lang="fr-FR" altLang="ja-JP" sz="2500" dirty="0" smtClean="0"/>
          </a:p>
          <a:p>
            <a:endParaRPr lang="fr-FR" altLang="ja-JP" sz="2500" dirty="0" smtClean="0"/>
          </a:p>
          <a:p>
            <a:pPr marL="0" indent="0">
              <a:buNone/>
            </a:pPr>
            <a:r>
              <a:rPr lang="ja-JP" altLang="fr-FR" sz="2500" dirty="0" smtClean="0"/>
              <a:t>＝そうした意味で欧州懐疑主義もまた</a:t>
            </a:r>
            <a:r>
              <a:rPr lang="fr-FR" altLang="ja-JP" sz="2500" dirty="0" err="1" smtClean="0"/>
              <a:t>politics</a:t>
            </a:r>
            <a:r>
              <a:rPr lang="fr-FR" altLang="ja-JP" sz="2500" dirty="0" smtClean="0"/>
              <a:t> as </a:t>
            </a:r>
            <a:r>
              <a:rPr lang="fr-FR" altLang="ja-JP" sz="2500" dirty="0" err="1" smtClean="0"/>
              <a:t>usual</a:t>
            </a:r>
            <a:r>
              <a:rPr lang="ja-JP" altLang="fr-FR" sz="2500" dirty="0" smtClean="0"/>
              <a:t>の範疇となっている。</a:t>
            </a:r>
            <a:endParaRPr lang="en-US" sz="2500" dirty="0"/>
          </a:p>
        </p:txBody>
      </p:sp>
    </p:spTree>
    <p:extLst>
      <p:ext uri="{BB962C8B-B14F-4D97-AF65-F5344CB8AC3E}">
        <p14:creationId xmlns:p14="http://schemas.microsoft.com/office/powerpoint/2010/main" val="189551969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淡い単色">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TotalTime>
  <Words>1057</Words>
  <Application>Microsoft Office PowerPoint</Application>
  <PresentationFormat>ワイド画面</PresentationFormat>
  <Paragraphs>298</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ＭＳ 明朝</vt:lpstr>
      <vt:lpstr>メイリオ</vt:lpstr>
      <vt:lpstr>Arial</vt:lpstr>
      <vt:lpstr>Calibri</vt:lpstr>
      <vt:lpstr>Times New Roman</vt:lpstr>
      <vt:lpstr>Office Theme</vt:lpstr>
      <vt:lpstr>「フランスの有権者はなぜEUに背を向けるのか ーー欧州懐疑主義台頭の原因ーー</vt:lpstr>
      <vt:lpstr>2017年フランス大統領選の構図</vt:lpstr>
      <vt:lpstr>本報告の目的</vt:lpstr>
      <vt:lpstr>ルペンの得票構造</vt:lpstr>
      <vt:lpstr>EUの「政治化（politicization）」</vt:lpstr>
      <vt:lpstr>国民投票を機とした欧州懐疑主義の伝播</vt:lpstr>
      <vt:lpstr>「政治化」の史的起点</vt:lpstr>
      <vt:lpstr>中道諸政党の争点管理と極化するEU争点</vt:lpstr>
      <vt:lpstr>結語</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戦後システム／マインドの「入れ換え」</dc:title>
  <dc:creator>YOSHIDA Toru</dc:creator>
  <cp:lastModifiedBy>YOSHIDA Toru</cp:lastModifiedBy>
  <cp:revision>18</cp:revision>
  <dcterms:created xsi:type="dcterms:W3CDTF">2018-10-07T11:59:23Z</dcterms:created>
  <dcterms:modified xsi:type="dcterms:W3CDTF">2018-11-01T06:57:31Z</dcterms:modified>
</cp:coreProperties>
</file>